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4.jp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1.jp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6" r:id="rId2"/>
    <p:sldId id="315" r:id="rId3"/>
    <p:sldId id="379" r:id="rId4"/>
    <p:sldId id="327" r:id="rId5"/>
    <p:sldId id="380" r:id="rId6"/>
    <p:sldId id="381" r:id="rId7"/>
    <p:sldId id="382" r:id="rId8"/>
    <p:sldId id="38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397" r:id="rId23"/>
    <p:sldId id="398" r:id="rId24"/>
    <p:sldId id="399" r:id="rId25"/>
    <p:sldId id="400" r:id="rId26"/>
    <p:sldId id="402" r:id="rId27"/>
    <p:sldId id="403" r:id="rId28"/>
    <p:sldId id="404" r:id="rId29"/>
    <p:sldId id="405" r:id="rId30"/>
    <p:sldId id="406" r:id="rId31"/>
    <p:sldId id="407" r:id="rId32"/>
    <p:sldId id="408" r:id="rId33"/>
    <p:sldId id="409" r:id="rId34"/>
    <p:sldId id="410" r:id="rId35"/>
    <p:sldId id="411" r:id="rId36"/>
    <p:sldId id="412" r:id="rId37"/>
    <p:sldId id="413" r:id="rId38"/>
    <p:sldId id="414" r:id="rId39"/>
    <p:sldId id="415" r:id="rId40"/>
    <p:sldId id="416" r:id="rId41"/>
    <p:sldId id="426" r:id="rId42"/>
    <p:sldId id="427" r:id="rId43"/>
    <p:sldId id="428" r:id="rId44"/>
    <p:sldId id="429" r:id="rId45"/>
    <p:sldId id="436" r:id="rId46"/>
    <p:sldId id="437" r:id="rId47"/>
    <p:sldId id="438" r:id="rId48"/>
    <p:sldId id="435" r:id="rId49"/>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5068"/>
    <a:srgbClr val="F79646"/>
    <a:srgbClr val="204457"/>
    <a:srgbClr val="244C62"/>
    <a:srgbClr val="072F44"/>
    <a:srgbClr val="E3000F"/>
    <a:srgbClr val="FF7B46"/>
    <a:srgbClr val="193D51"/>
    <a:srgbClr val="F4D4BA"/>
    <a:srgbClr val="173C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271" autoAdjust="0"/>
  </p:normalViewPr>
  <p:slideViewPr>
    <p:cSldViewPr snapToGrid="0">
      <p:cViewPr varScale="1">
        <p:scale>
          <a:sx n="80" d="100"/>
          <a:sy n="80" d="100"/>
        </p:scale>
        <p:origin x="1507" y="53"/>
      </p:cViewPr>
      <p:guideLst>
        <p:guide orient="horz" pos="2880"/>
        <p:guide pos="216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30" d="100"/>
          <a:sy n="130" d="100"/>
        </p:scale>
        <p:origin x="1699" y="-128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2"/>
            <a:ext cx="2946058" cy="4961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50530" y="2"/>
            <a:ext cx="2946058" cy="496100"/>
          </a:xfrm>
          <a:prstGeom prst="rect">
            <a:avLst/>
          </a:prstGeom>
        </p:spPr>
        <p:txBody>
          <a:bodyPr vert="horz" lIns="91440" tIns="45720" rIns="91440" bIns="45720" rtlCol="0"/>
          <a:lstStyle>
            <a:lvl1pPr algn="r">
              <a:defRPr sz="1200"/>
            </a:lvl1pPr>
          </a:lstStyle>
          <a:p>
            <a:fld id="{D51320E9-97CB-4D99-9CB4-A9DAD9D8598C}" type="datetimeFigureOut">
              <a:rPr lang="de-DE" smtClean="0"/>
              <a:t>29.10.2019</a:t>
            </a:fld>
            <a:endParaRPr lang="de-DE" dirty="0"/>
          </a:p>
        </p:txBody>
      </p:sp>
      <p:sp>
        <p:nvSpPr>
          <p:cNvPr id="4" name="Fußzeilenplatzhalter 3"/>
          <p:cNvSpPr>
            <a:spLocks noGrp="1"/>
          </p:cNvSpPr>
          <p:nvPr>
            <p:ph type="ftr" sz="quarter" idx="2"/>
          </p:nvPr>
        </p:nvSpPr>
        <p:spPr>
          <a:xfrm>
            <a:off x="0" y="9428221"/>
            <a:ext cx="2946058" cy="496100"/>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50530" y="9428221"/>
            <a:ext cx="2946058" cy="496100"/>
          </a:xfrm>
          <a:prstGeom prst="rect">
            <a:avLst/>
          </a:prstGeom>
        </p:spPr>
        <p:txBody>
          <a:bodyPr vert="horz" lIns="91440" tIns="45720" rIns="91440" bIns="45720" rtlCol="0" anchor="b"/>
          <a:lstStyle>
            <a:lvl1pPr algn="r">
              <a:defRPr sz="1200"/>
            </a:lvl1pPr>
          </a:lstStyle>
          <a:p>
            <a:fld id="{038D68FC-2BE8-4168-BE45-7E3554E0F1F9}" type="slidenum">
              <a:rPr lang="de-DE" smtClean="0"/>
              <a:t>‹Nr.›</a:t>
            </a:fld>
            <a:endParaRPr lang="de-DE" dirty="0"/>
          </a:p>
        </p:txBody>
      </p:sp>
    </p:spTree>
    <p:extLst>
      <p:ext uri="{BB962C8B-B14F-4D97-AF65-F5344CB8AC3E}">
        <p14:creationId xmlns:p14="http://schemas.microsoft.com/office/powerpoint/2010/main" val="1601843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445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025810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1148995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2422112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3786454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2287923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1970968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3923023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450616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193100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124784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578647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2256754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439660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1394084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1742960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2901202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3337464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762446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2051562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925556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2716856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299759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3865233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5829375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20118327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23476124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35140463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31872393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11926751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4194527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783657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6386262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3212044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9541033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1923714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19767503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15636226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7277055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20879220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41398796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19121943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33357854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439241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3577152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4176134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1543144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1251843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a:xfrm>
            <a:off x="679450" y="4776788"/>
            <a:ext cx="5438775" cy="3908425"/>
          </a:xfrm>
          <a:prstGeom prst="rect">
            <a:avLst/>
          </a:prstGeom>
        </p:spPr>
        <p:txBody>
          <a:bodyPr/>
          <a:lstStyle/>
          <a:p>
            <a:endParaRPr lang="de-DE" dirty="0"/>
          </a:p>
        </p:txBody>
      </p:sp>
    </p:spTree>
    <p:extLst>
      <p:ext uri="{BB962C8B-B14F-4D97-AF65-F5344CB8AC3E}">
        <p14:creationId xmlns:p14="http://schemas.microsoft.com/office/powerpoint/2010/main" val="4103512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el und Inhal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87997" y="287972"/>
            <a:ext cx="8568055" cy="4464050"/>
          </a:xfrm>
          <a:custGeom>
            <a:avLst/>
            <a:gdLst/>
            <a:ahLst/>
            <a:cxnLst/>
            <a:rect l="l" t="t" r="r" b="b"/>
            <a:pathLst>
              <a:path w="8568055" h="4464050">
                <a:moveTo>
                  <a:pt x="0" y="4464024"/>
                </a:moveTo>
                <a:lnTo>
                  <a:pt x="8568004" y="4464024"/>
                </a:lnTo>
                <a:lnTo>
                  <a:pt x="8568004" y="0"/>
                </a:lnTo>
                <a:lnTo>
                  <a:pt x="0" y="0"/>
                </a:lnTo>
                <a:lnTo>
                  <a:pt x="0" y="4464024"/>
                </a:lnTo>
                <a:close/>
              </a:path>
            </a:pathLst>
          </a:custGeom>
          <a:solidFill>
            <a:srgbClr val="DEE3E6"/>
          </a:solidFill>
        </p:spPr>
        <p:txBody>
          <a:bodyPr wrap="square" lIns="0" tIns="0" rIns="0" bIns="0" rtlCol="0"/>
          <a:lstStyle/>
          <a:p>
            <a:endParaRPr dirty="0"/>
          </a:p>
        </p:txBody>
      </p:sp>
      <p:sp>
        <p:nvSpPr>
          <p:cNvPr id="17" name="bk object 17"/>
          <p:cNvSpPr/>
          <p:nvPr/>
        </p:nvSpPr>
        <p:spPr>
          <a:xfrm>
            <a:off x="287997" y="4751997"/>
            <a:ext cx="8568055" cy="260350"/>
          </a:xfrm>
          <a:custGeom>
            <a:avLst/>
            <a:gdLst/>
            <a:ahLst/>
            <a:cxnLst/>
            <a:rect l="l" t="t" r="r" b="b"/>
            <a:pathLst>
              <a:path w="8568055" h="260350">
                <a:moveTo>
                  <a:pt x="0" y="260007"/>
                </a:moveTo>
                <a:lnTo>
                  <a:pt x="8568004" y="260007"/>
                </a:lnTo>
                <a:lnTo>
                  <a:pt x="8568004" y="0"/>
                </a:lnTo>
                <a:lnTo>
                  <a:pt x="0" y="0"/>
                </a:lnTo>
                <a:lnTo>
                  <a:pt x="0" y="260007"/>
                </a:lnTo>
                <a:close/>
              </a:path>
            </a:pathLst>
          </a:custGeom>
          <a:solidFill>
            <a:srgbClr val="FF7B46"/>
          </a:solidFill>
        </p:spPr>
        <p:txBody>
          <a:bodyPr wrap="square" lIns="0" tIns="0" rIns="0" bIns="0" rtlCol="0"/>
          <a:lstStyle/>
          <a:p>
            <a:endParaRPr dirty="0"/>
          </a:p>
        </p:txBody>
      </p:sp>
      <p:sp>
        <p:nvSpPr>
          <p:cNvPr id="18" name="bk object 18"/>
          <p:cNvSpPr/>
          <p:nvPr/>
        </p:nvSpPr>
        <p:spPr>
          <a:xfrm>
            <a:off x="6769137" y="468591"/>
            <a:ext cx="2374900" cy="549910"/>
          </a:xfrm>
          <a:custGeom>
            <a:avLst/>
            <a:gdLst/>
            <a:ahLst/>
            <a:cxnLst/>
            <a:rect l="l" t="t" r="r" b="b"/>
            <a:pathLst>
              <a:path w="2374900" h="549910">
                <a:moveTo>
                  <a:pt x="0" y="549897"/>
                </a:moveTo>
                <a:lnTo>
                  <a:pt x="2374861" y="549897"/>
                </a:lnTo>
                <a:lnTo>
                  <a:pt x="2374861" y="0"/>
                </a:lnTo>
                <a:lnTo>
                  <a:pt x="0" y="0"/>
                </a:lnTo>
                <a:lnTo>
                  <a:pt x="0" y="549897"/>
                </a:lnTo>
                <a:close/>
              </a:path>
            </a:pathLst>
          </a:custGeom>
          <a:solidFill>
            <a:srgbClr val="173C51"/>
          </a:solidFill>
        </p:spPr>
        <p:txBody>
          <a:bodyPr wrap="square" lIns="0" tIns="0" rIns="0" bIns="0" rtlCol="0"/>
          <a:lstStyle/>
          <a:p>
            <a:endParaRPr dirty="0"/>
          </a:p>
        </p:txBody>
      </p:sp>
      <p:sp>
        <p:nvSpPr>
          <p:cNvPr id="19" name="bk object 19"/>
          <p:cNvSpPr/>
          <p:nvPr/>
        </p:nvSpPr>
        <p:spPr>
          <a:xfrm>
            <a:off x="7024401" y="530984"/>
            <a:ext cx="454371" cy="435669"/>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dirty="0"/>
          </a:p>
        </p:txBody>
      </p:sp>
      <p:sp>
        <p:nvSpPr>
          <p:cNvPr id="20" name="bk object 20"/>
          <p:cNvSpPr/>
          <p:nvPr/>
        </p:nvSpPr>
        <p:spPr>
          <a:xfrm>
            <a:off x="7573976" y="806820"/>
            <a:ext cx="1200785" cy="90805"/>
          </a:xfrm>
          <a:custGeom>
            <a:avLst/>
            <a:gdLst/>
            <a:ahLst/>
            <a:cxnLst/>
            <a:rect l="l" t="t" r="r" b="b"/>
            <a:pathLst>
              <a:path w="1200784" h="90805">
                <a:moveTo>
                  <a:pt x="34518" y="1299"/>
                </a:moveTo>
                <a:lnTo>
                  <a:pt x="0" y="1299"/>
                </a:lnTo>
                <a:lnTo>
                  <a:pt x="0" y="90022"/>
                </a:lnTo>
                <a:lnTo>
                  <a:pt x="17653" y="90022"/>
                </a:lnTo>
                <a:lnTo>
                  <a:pt x="17653" y="55173"/>
                </a:lnTo>
                <a:lnTo>
                  <a:pt x="40119" y="55173"/>
                </a:lnTo>
                <a:lnTo>
                  <a:pt x="38874" y="51579"/>
                </a:lnTo>
                <a:lnTo>
                  <a:pt x="47421" y="42647"/>
                </a:lnTo>
                <a:lnTo>
                  <a:pt x="47872" y="40542"/>
                </a:lnTo>
                <a:lnTo>
                  <a:pt x="17653" y="40542"/>
                </a:lnTo>
                <a:lnTo>
                  <a:pt x="17653" y="15269"/>
                </a:lnTo>
                <a:lnTo>
                  <a:pt x="49033" y="15269"/>
                </a:lnTo>
                <a:lnTo>
                  <a:pt x="47967" y="12209"/>
                </a:lnTo>
                <a:lnTo>
                  <a:pt x="43091" y="7027"/>
                </a:lnTo>
                <a:lnTo>
                  <a:pt x="38735" y="2506"/>
                </a:lnTo>
                <a:lnTo>
                  <a:pt x="34518" y="1299"/>
                </a:lnTo>
                <a:close/>
              </a:path>
              <a:path w="1200784" h="90805">
                <a:moveTo>
                  <a:pt x="40119" y="55173"/>
                </a:moveTo>
                <a:lnTo>
                  <a:pt x="23190" y="55173"/>
                </a:lnTo>
                <a:lnTo>
                  <a:pt x="33210" y="90022"/>
                </a:lnTo>
                <a:lnTo>
                  <a:pt x="52184" y="90022"/>
                </a:lnTo>
                <a:lnTo>
                  <a:pt x="40119" y="55173"/>
                </a:lnTo>
                <a:close/>
              </a:path>
              <a:path w="1200784" h="90805">
                <a:moveTo>
                  <a:pt x="49033" y="15269"/>
                </a:moveTo>
                <a:lnTo>
                  <a:pt x="29248" y="15269"/>
                </a:lnTo>
                <a:lnTo>
                  <a:pt x="32410" y="19397"/>
                </a:lnTo>
                <a:lnTo>
                  <a:pt x="32410" y="36288"/>
                </a:lnTo>
                <a:lnTo>
                  <a:pt x="29248" y="40542"/>
                </a:lnTo>
                <a:lnTo>
                  <a:pt x="47872" y="40542"/>
                </a:lnTo>
                <a:lnTo>
                  <a:pt x="50311" y="29153"/>
                </a:lnTo>
                <a:lnTo>
                  <a:pt x="50330" y="18990"/>
                </a:lnTo>
                <a:lnTo>
                  <a:pt x="49033" y="15269"/>
                </a:lnTo>
                <a:close/>
              </a:path>
              <a:path w="1200784" h="90805">
                <a:moveTo>
                  <a:pt x="110413" y="1299"/>
                </a:moveTo>
                <a:lnTo>
                  <a:pt x="64566" y="1299"/>
                </a:lnTo>
                <a:lnTo>
                  <a:pt x="64566" y="90022"/>
                </a:lnTo>
                <a:lnTo>
                  <a:pt x="110413" y="90022"/>
                </a:lnTo>
                <a:lnTo>
                  <a:pt x="110413" y="74464"/>
                </a:lnTo>
                <a:lnTo>
                  <a:pt x="82613" y="74464"/>
                </a:lnTo>
                <a:lnTo>
                  <a:pt x="82613" y="52252"/>
                </a:lnTo>
                <a:lnTo>
                  <a:pt x="103962" y="52252"/>
                </a:lnTo>
                <a:lnTo>
                  <a:pt x="103962" y="37482"/>
                </a:lnTo>
                <a:lnTo>
                  <a:pt x="82613" y="37482"/>
                </a:lnTo>
                <a:lnTo>
                  <a:pt x="82613" y="16870"/>
                </a:lnTo>
                <a:lnTo>
                  <a:pt x="110413" y="16870"/>
                </a:lnTo>
                <a:lnTo>
                  <a:pt x="110413" y="1299"/>
                </a:lnTo>
                <a:close/>
              </a:path>
              <a:path w="1200784" h="90805">
                <a:moveTo>
                  <a:pt x="149034" y="0"/>
                </a:moveTo>
                <a:lnTo>
                  <a:pt x="136847" y="2558"/>
                </a:lnTo>
                <a:lnTo>
                  <a:pt x="127835" y="10144"/>
                </a:lnTo>
                <a:lnTo>
                  <a:pt x="122015" y="22575"/>
                </a:lnTo>
                <a:lnTo>
                  <a:pt x="119407" y="39672"/>
                </a:lnTo>
                <a:lnTo>
                  <a:pt x="120632" y="60384"/>
                </a:lnTo>
                <a:lnTo>
                  <a:pt x="124507" y="75518"/>
                </a:lnTo>
                <a:lnTo>
                  <a:pt x="131004" y="85417"/>
                </a:lnTo>
                <a:lnTo>
                  <a:pt x="140135" y="90482"/>
                </a:lnTo>
                <a:lnTo>
                  <a:pt x="156311" y="89285"/>
                </a:lnTo>
                <a:lnTo>
                  <a:pt x="165574" y="83553"/>
                </a:lnTo>
                <a:lnTo>
                  <a:pt x="169491" y="75518"/>
                </a:lnTo>
                <a:lnTo>
                  <a:pt x="147824" y="75508"/>
                </a:lnTo>
                <a:lnTo>
                  <a:pt x="141043" y="71353"/>
                </a:lnTo>
                <a:lnTo>
                  <a:pt x="138505" y="56031"/>
                </a:lnTo>
                <a:lnTo>
                  <a:pt x="139122" y="32391"/>
                </a:lnTo>
                <a:lnTo>
                  <a:pt x="141585" y="20109"/>
                </a:lnTo>
                <a:lnTo>
                  <a:pt x="146395" y="15952"/>
                </a:lnTo>
                <a:lnTo>
                  <a:pt x="154952" y="15803"/>
                </a:lnTo>
                <a:lnTo>
                  <a:pt x="171042" y="15803"/>
                </a:lnTo>
                <a:lnTo>
                  <a:pt x="170243" y="13936"/>
                </a:lnTo>
                <a:lnTo>
                  <a:pt x="161984" y="3838"/>
                </a:lnTo>
                <a:lnTo>
                  <a:pt x="149034" y="0"/>
                </a:lnTo>
                <a:close/>
              </a:path>
              <a:path w="1200784" h="90805">
                <a:moveTo>
                  <a:pt x="158115" y="57827"/>
                </a:moveTo>
                <a:lnTo>
                  <a:pt x="156933" y="71530"/>
                </a:lnTo>
                <a:lnTo>
                  <a:pt x="154559" y="75518"/>
                </a:lnTo>
                <a:lnTo>
                  <a:pt x="169496" y="75508"/>
                </a:lnTo>
                <a:lnTo>
                  <a:pt x="171342" y="71722"/>
                </a:lnTo>
                <a:lnTo>
                  <a:pt x="173379" y="59416"/>
                </a:lnTo>
                <a:lnTo>
                  <a:pt x="158115" y="57827"/>
                </a:lnTo>
                <a:close/>
              </a:path>
              <a:path w="1200784" h="90805">
                <a:moveTo>
                  <a:pt x="171042" y="15803"/>
                </a:moveTo>
                <a:lnTo>
                  <a:pt x="154952" y="15803"/>
                </a:lnTo>
                <a:lnTo>
                  <a:pt x="157594" y="21124"/>
                </a:lnTo>
                <a:lnTo>
                  <a:pt x="158115" y="35488"/>
                </a:lnTo>
                <a:lnTo>
                  <a:pt x="174066" y="34154"/>
                </a:lnTo>
                <a:lnTo>
                  <a:pt x="173405" y="24451"/>
                </a:lnTo>
                <a:lnTo>
                  <a:pt x="172351" y="18863"/>
                </a:lnTo>
                <a:lnTo>
                  <a:pt x="171042" y="15803"/>
                </a:lnTo>
                <a:close/>
              </a:path>
              <a:path w="1200784" h="90805">
                <a:moveTo>
                  <a:pt x="205028" y="1299"/>
                </a:moveTo>
                <a:lnTo>
                  <a:pt x="186969" y="1299"/>
                </a:lnTo>
                <a:lnTo>
                  <a:pt x="186969" y="90022"/>
                </a:lnTo>
                <a:lnTo>
                  <a:pt x="205028" y="90022"/>
                </a:lnTo>
                <a:lnTo>
                  <a:pt x="205028" y="51845"/>
                </a:lnTo>
                <a:lnTo>
                  <a:pt x="236512" y="51845"/>
                </a:lnTo>
                <a:lnTo>
                  <a:pt x="236512" y="36288"/>
                </a:lnTo>
                <a:lnTo>
                  <a:pt x="205028" y="36288"/>
                </a:lnTo>
                <a:lnTo>
                  <a:pt x="205028" y="1299"/>
                </a:lnTo>
                <a:close/>
              </a:path>
              <a:path w="1200784" h="90805">
                <a:moveTo>
                  <a:pt x="236512" y="51845"/>
                </a:moveTo>
                <a:lnTo>
                  <a:pt x="218465" y="51845"/>
                </a:lnTo>
                <a:lnTo>
                  <a:pt x="218465" y="90022"/>
                </a:lnTo>
                <a:lnTo>
                  <a:pt x="236512" y="90022"/>
                </a:lnTo>
                <a:lnTo>
                  <a:pt x="236512" y="51845"/>
                </a:lnTo>
                <a:close/>
              </a:path>
              <a:path w="1200784" h="90805">
                <a:moveTo>
                  <a:pt x="236512" y="1299"/>
                </a:moveTo>
                <a:lnTo>
                  <a:pt x="218465" y="1299"/>
                </a:lnTo>
                <a:lnTo>
                  <a:pt x="218465" y="36288"/>
                </a:lnTo>
                <a:lnTo>
                  <a:pt x="236512" y="36288"/>
                </a:lnTo>
                <a:lnTo>
                  <a:pt x="236512" y="1299"/>
                </a:lnTo>
                <a:close/>
              </a:path>
              <a:path w="1200784" h="90805">
                <a:moveTo>
                  <a:pt x="279996" y="18063"/>
                </a:moveTo>
                <a:lnTo>
                  <a:pt x="261937" y="18063"/>
                </a:lnTo>
                <a:lnTo>
                  <a:pt x="261937" y="90022"/>
                </a:lnTo>
                <a:lnTo>
                  <a:pt x="279996" y="90022"/>
                </a:lnTo>
                <a:lnTo>
                  <a:pt x="279996" y="18063"/>
                </a:lnTo>
                <a:close/>
              </a:path>
              <a:path w="1200784" h="90805">
                <a:moveTo>
                  <a:pt x="294881" y="1299"/>
                </a:moveTo>
                <a:lnTo>
                  <a:pt x="247586" y="1299"/>
                </a:lnTo>
                <a:lnTo>
                  <a:pt x="247586" y="18063"/>
                </a:lnTo>
                <a:lnTo>
                  <a:pt x="294881" y="18063"/>
                </a:lnTo>
                <a:lnTo>
                  <a:pt x="294881" y="1299"/>
                </a:lnTo>
                <a:close/>
              </a:path>
              <a:path w="1200784" h="90805">
                <a:moveTo>
                  <a:pt x="315036" y="62361"/>
                </a:moveTo>
                <a:lnTo>
                  <a:pt x="300672" y="67416"/>
                </a:lnTo>
                <a:lnTo>
                  <a:pt x="305998" y="81682"/>
                </a:lnTo>
                <a:lnTo>
                  <a:pt x="315785" y="89538"/>
                </a:lnTo>
                <a:lnTo>
                  <a:pt x="333916" y="88414"/>
                </a:lnTo>
                <a:lnTo>
                  <a:pt x="345675" y="82634"/>
                </a:lnTo>
                <a:lnTo>
                  <a:pt x="350240" y="75391"/>
                </a:lnTo>
                <a:lnTo>
                  <a:pt x="320306" y="75391"/>
                </a:lnTo>
                <a:lnTo>
                  <a:pt x="317144" y="71937"/>
                </a:lnTo>
                <a:lnTo>
                  <a:pt x="315036" y="62361"/>
                </a:lnTo>
                <a:close/>
              </a:path>
              <a:path w="1200784" h="90805">
                <a:moveTo>
                  <a:pt x="334409" y="737"/>
                </a:moveTo>
                <a:lnTo>
                  <a:pt x="318537" y="3289"/>
                </a:lnTo>
                <a:lnTo>
                  <a:pt x="308391" y="11359"/>
                </a:lnTo>
                <a:lnTo>
                  <a:pt x="304019" y="23469"/>
                </a:lnTo>
                <a:lnTo>
                  <a:pt x="306217" y="37916"/>
                </a:lnTo>
                <a:lnTo>
                  <a:pt x="313395" y="47704"/>
                </a:lnTo>
                <a:lnTo>
                  <a:pt x="330987" y="57433"/>
                </a:lnTo>
                <a:lnTo>
                  <a:pt x="334416" y="60621"/>
                </a:lnTo>
                <a:lnTo>
                  <a:pt x="335470" y="63288"/>
                </a:lnTo>
                <a:lnTo>
                  <a:pt x="335470" y="71797"/>
                </a:lnTo>
                <a:lnTo>
                  <a:pt x="332041" y="75391"/>
                </a:lnTo>
                <a:lnTo>
                  <a:pt x="350240" y="75391"/>
                </a:lnTo>
                <a:lnTo>
                  <a:pt x="351794" y="72925"/>
                </a:lnTo>
                <a:lnTo>
                  <a:pt x="351088" y="55932"/>
                </a:lnTo>
                <a:lnTo>
                  <a:pt x="346250" y="45426"/>
                </a:lnTo>
                <a:lnTo>
                  <a:pt x="337092" y="38806"/>
                </a:lnTo>
                <a:lnTo>
                  <a:pt x="326237" y="33621"/>
                </a:lnTo>
                <a:lnTo>
                  <a:pt x="321767" y="30166"/>
                </a:lnTo>
                <a:lnTo>
                  <a:pt x="320713" y="27779"/>
                </a:lnTo>
                <a:lnTo>
                  <a:pt x="320713" y="19257"/>
                </a:lnTo>
                <a:lnTo>
                  <a:pt x="323608" y="15930"/>
                </a:lnTo>
                <a:lnTo>
                  <a:pt x="349485" y="15930"/>
                </a:lnTo>
                <a:lnTo>
                  <a:pt x="345027" y="7207"/>
                </a:lnTo>
                <a:lnTo>
                  <a:pt x="334409" y="737"/>
                </a:lnTo>
                <a:close/>
              </a:path>
              <a:path w="1200784" h="90805">
                <a:moveTo>
                  <a:pt x="349485" y="15930"/>
                </a:moveTo>
                <a:lnTo>
                  <a:pt x="333362" y="15930"/>
                </a:lnTo>
                <a:lnTo>
                  <a:pt x="336524" y="19257"/>
                </a:lnTo>
                <a:lnTo>
                  <a:pt x="338226" y="26306"/>
                </a:lnTo>
                <a:lnTo>
                  <a:pt x="351802" y="20464"/>
                </a:lnTo>
                <a:lnTo>
                  <a:pt x="349485" y="15930"/>
                </a:lnTo>
                <a:close/>
              </a:path>
              <a:path w="1200784" h="90805">
                <a:moveTo>
                  <a:pt x="378421" y="1299"/>
                </a:moveTo>
                <a:lnTo>
                  <a:pt x="359308" y="1299"/>
                </a:lnTo>
                <a:lnTo>
                  <a:pt x="375386" y="90022"/>
                </a:lnTo>
                <a:lnTo>
                  <a:pt x="391198" y="90022"/>
                </a:lnTo>
                <a:lnTo>
                  <a:pt x="395332" y="66065"/>
                </a:lnTo>
                <a:lnTo>
                  <a:pt x="385019" y="66065"/>
                </a:lnTo>
                <a:lnTo>
                  <a:pt x="384606" y="56240"/>
                </a:lnTo>
                <a:lnTo>
                  <a:pt x="384072" y="50385"/>
                </a:lnTo>
                <a:lnTo>
                  <a:pt x="383005" y="40809"/>
                </a:lnTo>
                <a:lnTo>
                  <a:pt x="378421" y="1299"/>
                </a:lnTo>
                <a:close/>
              </a:path>
              <a:path w="1200784" h="90805">
                <a:moveTo>
                  <a:pt x="414692" y="26572"/>
                </a:moveTo>
                <a:lnTo>
                  <a:pt x="401078" y="26572"/>
                </a:lnTo>
                <a:lnTo>
                  <a:pt x="401218" y="32694"/>
                </a:lnTo>
                <a:lnTo>
                  <a:pt x="401739" y="37748"/>
                </a:lnTo>
                <a:lnTo>
                  <a:pt x="403186" y="46524"/>
                </a:lnTo>
                <a:lnTo>
                  <a:pt x="410705" y="90022"/>
                </a:lnTo>
                <a:lnTo>
                  <a:pt x="426516" y="90022"/>
                </a:lnTo>
                <a:lnTo>
                  <a:pt x="430826" y="66030"/>
                </a:lnTo>
                <a:lnTo>
                  <a:pt x="419675" y="66030"/>
                </a:lnTo>
                <a:lnTo>
                  <a:pt x="418477" y="50385"/>
                </a:lnTo>
                <a:lnTo>
                  <a:pt x="418211" y="47731"/>
                </a:lnTo>
                <a:lnTo>
                  <a:pt x="417423" y="42803"/>
                </a:lnTo>
                <a:lnTo>
                  <a:pt x="414692" y="26572"/>
                </a:lnTo>
                <a:close/>
              </a:path>
              <a:path w="1200784" h="90805">
                <a:moveTo>
                  <a:pt x="410438" y="1299"/>
                </a:moveTo>
                <a:lnTo>
                  <a:pt x="394233" y="1299"/>
                </a:lnTo>
                <a:lnTo>
                  <a:pt x="387908" y="40809"/>
                </a:lnTo>
                <a:lnTo>
                  <a:pt x="386128" y="53924"/>
                </a:lnTo>
                <a:lnTo>
                  <a:pt x="385019" y="66065"/>
                </a:lnTo>
                <a:lnTo>
                  <a:pt x="395332" y="66065"/>
                </a:lnTo>
                <a:lnTo>
                  <a:pt x="398703" y="46524"/>
                </a:lnTo>
                <a:lnTo>
                  <a:pt x="399503" y="41609"/>
                </a:lnTo>
                <a:lnTo>
                  <a:pt x="400418" y="33621"/>
                </a:lnTo>
                <a:lnTo>
                  <a:pt x="401078" y="26572"/>
                </a:lnTo>
                <a:lnTo>
                  <a:pt x="414692" y="26572"/>
                </a:lnTo>
                <a:lnTo>
                  <a:pt x="410438" y="1299"/>
                </a:lnTo>
                <a:close/>
              </a:path>
              <a:path w="1200784" h="90805">
                <a:moveTo>
                  <a:pt x="442455" y="1299"/>
                </a:moveTo>
                <a:lnTo>
                  <a:pt x="426910" y="1299"/>
                </a:lnTo>
                <a:lnTo>
                  <a:pt x="421640" y="40809"/>
                </a:lnTo>
                <a:lnTo>
                  <a:pt x="420609" y="50880"/>
                </a:lnTo>
                <a:lnTo>
                  <a:pt x="419675" y="66030"/>
                </a:lnTo>
                <a:lnTo>
                  <a:pt x="430826" y="66030"/>
                </a:lnTo>
                <a:lnTo>
                  <a:pt x="442455" y="1299"/>
                </a:lnTo>
                <a:close/>
              </a:path>
              <a:path w="1200784" h="90805">
                <a:moveTo>
                  <a:pt x="471563" y="1299"/>
                </a:moveTo>
                <a:lnTo>
                  <a:pt x="453517" y="1299"/>
                </a:lnTo>
                <a:lnTo>
                  <a:pt x="453517" y="90022"/>
                </a:lnTo>
                <a:lnTo>
                  <a:pt x="471563" y="90022"/>
                </a:lnTo>
                <a:lnTo>
                  <a:pt x="471563" y="1299"/>
                </a:lnTo>
                <a:close/>
              </a:path>
              <a:path w="1200784" h="90805">
                <a:moveTo>
                  <a:pt x="496735" y="62361"/>
                </a:moveTo>
                <a:lnTo>
                  <a:pt x="482384" y="67416"/>
                </a:lnTo>
                <a:lnTo>
                  <a:pt x="487703" y="81685"/>
                </a:lnTo>
                <a:lnTo>
                  <a:pt x="497490" y="89540"/>
                </a:lnTo>
                <a:lnTo>
                  <a:pt x="515619" y="88415"/>
                </a:lnTo>
                <a:lnTo>
                  <a:pt x="527377" y="82632"/>
                </a:lnTo>
                <a:lnTo>
                  <a:pt x="531938" y="75391"/>
                </a:lnTo>
                <a:lnTo>
                  <a:pt x="502018" y="75391"/>
                </a:lnTo>
                <a:lnTo>
                  <a:pt x="498843" y="71937"/>
                </a:lnTo>
                <a:lnTo>
                  <a:pt x="496735" y="62361"/>
                </a:lnTo>
                <a:close/>
              </a:path>
              <a:path w="1200784" h="90805">
                <a:moveTo>
                  <a:pt x="516109" y="737"/>
                </a:moveTo>
                <a:lnTo>
                  <a:pt x="500237" y="3290"/>
                </a:lnTo>
                <a:lnTo>
                  <a:pt x="490095" y="11363"/>
                </a:lnTo>
                <a:lnTo>
                  <a:pt x="485729" y="23478"/>
                </a:lnTo>
                <a:lnTo>
                  <a:pt x="487929" y="37923"/>
                </a:lnTo>
                <a:lnTo>
                  <a:pt x="495110" y="47711"/>
                </a:lnTo>
                <a:lnTo>
                  <a:pt x="512686" y="57433"/>
                </a:lnTo>
                <a:lnTo>
                  <a:pt x="516115" y="60621"/>
                </a:lnTo>
                <a:lnTo>
                  <a:pt x="517169" y="63288"/>
                </a:lnTo>
                <a:lnTo>
                  <a:pt x="517169" y="71797"/>
                </a:lnTo>
                <a:lnTo>
                  <a:pt x="513740" y="75391"/>
                </a:lnTo>
                <a:lnTo>
                  <a:pt x="531938" y="75391"/>
                </a:lnTo>
                <a:lnTo>
                  <a:pt x="533494" y="72920"/>
                </a:lnTo>
                <a:lnTo>
                  <a:pt x="532787" y="55928"/>
                </a:lnTo>
                <a:lnTo>
                  <a:pt x="527947" y="45423"/>
                </a:lnTo>
                <a:lnTo>
                  <a:pt x="518787" y="38804"/>
                </a:lnTo>
                <a:lnTo>
                  <a:pt x="507936" y="33621"/>
                </a:lnTo>
                <a:lnTo>
                  <a:pt x="503466" y="30166"/>
                </a:lnTo>
                <a:lnTo>
                  <a:pt x="502412" y="27779"/>
                </a:lnTo>
                <a:lnTo>
                  <a:pt x="502412" y="19257"/>
                </a:lnTo>
                <a:lnTo>
                  <a:pt x="505307" y="15930"/>
                </a:lnTo>
                <a:lnTo>
                  <a:pt x="531186" y="15930"/>
                </a:lnTo>
                <a:lnTo>
                  <a:pt x="526731" y="7207"/>
                </a:lnTo>
                <a:lnTo>
                  <a:pt x="516109" y="737"/>
                </a:lnTo>
                <a:close/>
              </a:path>
              <a:path w="1200784" h="90805">
                <a:moveTo>
                  <a:pt x="531186" y="15930"/>
                </a:moveTo>
                <a:lnTo>
                  <a:pt x="515061" y="15930"/>
                </a:lnTo>
                <a:lnTo>
                  <a:pt x="518223" y="19257"/>
                </a:lnTo>
                <a:lnTo>
                  <a:pt x="519938" y="26306"/>
                </a:lnTo>
                <a:lnTo>
                  <a:pt x="533501" y="20464"/>
                </a:lnTo>
                <a:lnTo>
                  <a:pt x="531186" y="15930"/>
                </a:lnTo>
                <a:close/>
              </a:path>
              <a:path w="1200784" h="90805">
                <a:moveTo>
                  <a:pt x="557618" y="62361"/>
                </a:moveTo>
                <a:lnTo>
                  <a:pt x="543255" y="67416"/>
                </a:lnTo>
                <a:lnTo>
                  <a:pt x="548574" y="81685"/>
                </a:lnTo>
                <a:lnTo>
                  <a:pt x="558362" y="89540"/>
                </a:lnTo>
                <a:lnTo>
                  <a:pt x="576490" y="88415"/>
                </a:lnTo>
                <a:lnTo>
                  <a:pt x="588248" y="82632"/>
                </a:lnTo>
                <a:lnTo>
                  <a:pt x="592809" y="75391"/>
                </a:lnTo>
                <a:lnTo>
                  <a:pt x="562889" y="75391"/>
                </a:lnTo>
                <a:lnTo>
                  <a:pt x="559727" y="71937"/>
                </a:lnTo>
                <a:lnTo>
                  <a:pt x="557618" y="62361"/>
                </a:lnTo>
                <a:close/>
              </a:path>
              <a:path w="1200784" h="90805">
                <a:moveTo>
                  <a:pt x="576985" y="737"/>
                </a:moveTo>
                <a:lnTo>
                  <a:pt x="561111" y="3290"/>
                </a:lnTo>
                <a:lnTo>
                  <a:pt x="550968" y="11361"/>
                </a:lnTo>
                <a:lnTo>
                  <a:pt x="546601" y="23474"/>
                </a:lnTo>
                <a:lnTo>
                  <a:pt x="548800" y="37921"/>
                </a:lnTo>
                <a:lnTo>
                  <a:pt x="555979" y="47710"/>
                </a:lnTo>
                <a:lnTo>
                  <a:pt x="573557" y="57433"/>
                </a:lnTo>
                <a:lnTo>
                  <a:pt x="576986" y="60621"/>
                </a:lnTo>
                <a:lnTo>
                  <a:pt x="578040" y="63288"/>
                </a:lnTo>
                <a:lnTo>
                  <a:pt x="578040" y="71797"/>
                </a:lnTo>
                <a:lnTo>
                  <a:pt x="574611" y="75391"/>
                </a:lnTo>
                <a:lnTo>
                  <a:pt x="592809" y="75391"/>
                </a:lnTo>
                <a:lnTo>
                  <a:pt x="594365" y="72920"/>
                </a:lnTo>
                <a:lnTo>
                  <a:pt x="593658" y="55928"/>
                </a:lnTo>
                <a:lnTo>
                  <a:pt x="588818" y="45423"/>
                </a:lnTo>
                <a:lnTo>
                  <a:pt x="579658" y="38804"/>
                </a:lnTo>
                <a:lnTo>
                  <a:pt x="568820" y="33621"/>
                </a:lnTo>
                <a:lnTo>
                  <a:pt x="564337" y="30166"/>
                </a:lnTo>
                <a:lnTo>
                  <a:pt x="563283" y="27779"/>
                </a:lnTo>
                <a:lnTo>
                  <a:pt x="563283" y="19257"/>
                </a:lnTo>
                <a:lnTo>
                  <a:pt x="566178" y="15930"/>
                </a:lnTo>
                <a:lnTo>
                  <a:pt x="592058" y="15930"/>
                </a:lnTo>
                <a:lnTo>
                  <a:pt x="587606" y="7207"/>
                </a:lnTo>
                <a:lnTo>
                  <a:pt x="576985" y="737"/>
                </a:lnTo>
                <a:close/>
              </a:path>
              <a:path w="1200784" h="90805">
                <a:moveTo>
                  <a:pt x="592058" y="15930"/>
                </a:moveTo>
                <a:lnTo>
                  <a:pt x="575932" y="15930"/>
                </a:lnTo>
                <a:lnTo>
                  <a:pt x="579094" y="19257"/>
                </a:lnTo>
                <a:lnTo>
                  <a:pt x="580809" y="26306"/>
                </a:lnTo>
                <a:lnTo>
                  <a:pt x="594372" y="20464"/>
                </a:lnTo>
                <a:lnTo>
                  <a:pt x="592058" y="15930"/>
                </a:lnTo>
                <a:close/>
              </a:path>
              <a:path w="1200784" h="90805">
                <a:moveTo>
                  <a:pt x="653542" y="1299"/>
                </a:moveTo>
                <a:lnTo>
                  <a:pt x="607682" y="1299"/>
                </a:lnTo>
                <a:lnTo>
                  <a:pt x="607682" y="90022"/>
                </a:lnTo>
                <a:lnTo>
                  <a:pt x="653542" y="90022"/>
                </a:lnTo>
                <a:lnTo>
                  <a:pt x="653542" y="74464"/>
                </a:lnTo>
                <a:lnTo>
                  <a:pt x="625741" y="74464"/>
                </a:lnTo>
                <a:lnTo>
                  <a:pt x="625741" y="52252"/>
                </a:lnTo>
                <a:lnTo>
                  <a:pt x="647077" y="52252"/>
                </a:lnTo>
                <a:lnTo>
                  <a:pt x="647077" y="37482"/>
                </a:lnTo>
                <a:lnTo>
                  <a:pt x="625741" y="37482"/>
                </a:lnTo>
                <a:lnTo>
                  <a:pt x="625741" y="16870"/>
                </a:lnTo>
                <a:lnTo>
                  <a:pt x="653542" y="16870"/>
                </a:lnTo>
                <a:lnTo>
                  <a:pt x="653542" y="1299"/>
                </a:lnTo>
                <a:close/>
              </a:path>
              <a:path w="1200784" h="90805">
                <a:moveTo>
                  <a:pt x="683183" y="1299"/>
                </a:moveTo>
                <a:lnTo>
                  <a:pt x="665530" y="1299"/>
                </a:lnTo>
                <a:lnTo>
                  <a:pt x="665530" y="90022"/>
                </a:lnTo>
                <a:lnTo>
                  <a:pt x="680161" y="90022"/>
                </a:lnTo>
                <a:lnTo>
                  <a:pt x="680056" y="49991"/>
                </a:lnTo>
                <a:lnTo>
                  <a:pt x="679730" y="42003"/>
                </a:lnTo>
                <a:lnTo>
                  <a:pt x="678777" y="27435"/>
                </a:lnTo>
                <a:lnTo>
                  <a:pt x="692406" y="27435"/>
                </a:lnTo>
                <a:lnTo>
                  <a:pt x="683183" y="1299"/>
                </a:lnTo>
                <a:close/>
              </a:path>
              <a:path w="1200784" h="90805">
                <a:moveTo>
                  <a:pt x="692406" y="27435"/>
                </a:moveTo>
                <a:lnTo>
                  <a:pt x="678777" y="27435"/>
                </a:lnTo>
                <a:lnTo>
                  <a:pt x="680554" y="34421"/>
                </a:lnTo>
                <a:lnTo>
                  <a:pt x="682002" y="39742"/>
                </a:lnTo>
                <a:lnTo>
                  <a:pt x="683844" y="44670"/>
                </a:lnTo>
                <a:lnTo>
                  <a:pt x="700443" y="90022"/>
                </a:lnTo>
                <a:lnTo>
                  <a:pt x="715073" y="90022"/>
                </a:lnTo>
                <a:lnTo>
                  <a:pt x="715073" y="57811"/>
                </a:lnTo>
                <a:lnTo>
                  <a:pt x="701654" y="57811"/>
                </a:lnTo>
                <a:lnTo>
                  <a:pt x="699795" y="49991"/>
                </a:lnTo>
                <a:lnTo>
                  <a:pt x="698728" y="45597"/>
                </a:lnTo>
                <a:lnTo>
                  <a:pt x="697547" y="42003"/>
                </a:lnTo>
                <a:lnTo>
                  <a:pt x="692406" y="27435"/>
                </a:lnTo>
                <a:close/>
              </a:path>
              <a:path w="1200784" h="90805">
                <a:moveTo>
                  <a:pt x="715073" y="1299"/>
                </a:moveTo>
                <a:lnTo>
                  <a:pt x="700443" y="1299"/>
                </a:lnTo>
                <a:lnTo>
                  <a:pt x="700505" y="34421"/>
                </a:lnTo>
                <a:lnTo>
                  <a:pt x="700815" y="43543"/>
                </a:lnTo>
                <a:lnTo>
                  <a:pt x="701654" y="57811"/>
                </a:lnTo>
                <a:lnTo>
                  <a:pt x="715073" y="57811"/>
                </a:lnTo>
                <a:lnTo>
                  <a:pt x="715073" y="1299"/>
                </a:lnTo>
                <a:close/>
              </a:path>
              <a:path w="1200784" h="90805">
                <a:moveTo>
                  <a:pt x="740105" y="62361"/>
                </a:moveTo>
                <a:lnTo>
                  <a:pt x="725741" y="67416"/>
                </a:lnTo>
                <a:lnTo>
                  <a:pt x="731067" y="81682"/>
                </a:lnTo>
                <a:lnTo>
                  <a:pt x="740854" y="89538"/>
                </a:lnTo>
                <a:lnTo>
                  <a:pt x="758979" y="88414"/>
                </a:lnTo>
                <a:lnTo>
                  <a:pt x="770739" y="82634"/>
                </a:lnTo>
                <a:lnTo>
                  <a:pt x="775306" y="75391"/>
                </a:lnTo>
                <a:lnTo>
                  <a:pt x="745375" y="75391"/>
                </a:lnTo>
                <a:lnTo>
                  <a:pt x="742213" y="71937"/>
                </a:lnTo>
                <a:lnTo>
                  <a:pt x="740105" y="62361"/>
                </a:lnTo>
                <a:close/>
              </a:path>
              <a:path w="1200784" h="90805">
                <a:moveTo>
                  <a:pt x="759478" y="737"/>
                </a:moveTo>
                <a:lnTo>
                  <a:pt x="743606" y="3289"/>
                </a:lnTo>
                <a:lnTo>
                  <a:pt x="733460" y="11359"/>
                </a:lnTo>
                <a:lnTo>
                  <a:pt x="729088" y="23469"/>
                </a:lnTo>
                <a:lnTo>
                  <a:pt x="731286" y="37916"/>
                </a:lnTo>
                <a:lnTo>
                  <a:pt x="738464" y="47704"/>
                </a:lnTo>
                <a:lnTo>
                  <a:pt x="756056" y="57433"/>
                </a:lnTo>
                <a:lnTo>
                  <a:pt x="759472" y="60621"/>
                </a:lnTo>
                <a:lnTo>
                  <a:pt x="760526" y="63288"/>
                </a:lnTo>
                <a:lnTo>
                  <a:pt x="760526" y="71797"/>
                </a:lnTo>
                <a:lnTo>
                  <a:pt x="757110" y="75391"/>
                </a:lnTo>
                <a:lnTo>
                  <a:pt x="775306" y="75391"/>
                </a:lnTo>
                <a:lnTo>
                  <a:pt x="776861" y="72925"/>
                </a:lnTo>
                <a:lnTo>
                  <a:pt x="776157" y="55932"/>
                </a:lnTo>
                <a:lnTo>
                  <a:pt x="771319" y="45426"/>
                </a:lnTo>
                <a:lnTo>
                  <a:pt x="762162" y="38807"/>
                </a:lnTo>
                <a:lnTo>
                  <a:pt x="751306" y="33621"/>
                </a:lnTo>
                <a:lnTo>
                  <a:pt x="746823" y="30166"/>
                </a:lnTo>
                <a:lnTo>
                  <a:pt x="745769" y="27779"/>
                </a:lnTo>
                <a:lnTo>
                  <a:pt x="745769" y="19257"/>
                </a:lnTo>
                <a:lnTo>
                  <a:pt x="748677" y="15930"/>
                </a:lnTo>
                <a:lnTo>
                  <a:pt x="774554" y="15930"/>
                </a:lnTo>
                <a:lnTo>
                  <a:pt x="770096" y="7207"/>
                </a:lnTo>
                <a:lnTo>
                  <a:pt x="759478" y="737"/>
                </a:lnTo>
                <a:close/>
              </a:path>
              <a:path w="1200784" h="90805">
                <a:moveTo>
                  <a:pt x="774554" y="15930"/>
                </a:moveTo>
                <a:lnTo>
                  <a:pt x="758418" y="15930"/>
                </a:lnTo>
                <a:lnTo>
                  <a:pt x="761580" y="19257"/>
                </a:lnTo>
                <a:lnTo>
                  <a:pt x="763295" y="26306"/>
                </a:lnTo>
                <a:lnTo>
                  <a:pt x="776871" y="20464"/>
                </a:lnTo>
                <a:lnTo>
                  <a:pt x="774554" y="15930"/>
                </a:lnTo>
                <a:close/>
              </a:path>
              <a:path w="1200784" h="90805">
                <a:moveTo>
                  <a:pt x="817983" y="0"/>
                </a:moveTo>
                <a:lnTo>
                  <a:pt x="805800" y="2558"/>
                </a:lnTo>
                <a:lnTo>
                  <a:pt x="796788" y="10144"/>
                </a:lnTo>
                <a:lnTo>
                  <a:pt x="790965" y="22575"/>
                </a:lnTo>
                <a:lnTo>
                  <a:pt x="788354" y="39671"/>
                </a:lnTo>
                <a:lnTo>
                  <a:pt x="789580" y="60382"/>
                </a:lnTo>
                <a:lnTo>
                  <a:pt x="793460" y="75518"/>
                </a:lnTo>
                <a:lnTo>
                  <a:pt x="799957" y="85414"/>
                </a:lnTo>
                <a:lnTo>
                  <a:pt x="809089" y="90481"/>
                </a:lnTo>
                <a:lnTo>
                  <a:pt x="825258" y="89285"/>
                </a:lnTo>
                <a:lnTo>
                  <a:pt x="834526" y="83556"/>
                </a:lnTo>
                <a:lnTo>
                  <a:pt x="838441" y="75518"/>
                </a:lnTo>
                <a:lnTo>
                  <a:pt x="816787" y="75518"/>
                </a:lnTo>
                <a:lnTo>
                  <a:pt x="809990" y="71353"/>
                </a:lnTo>
                <a:lnTo>
                  <a:pt x="807452" y="56031"/>
                </a:lnTo>
                <a:lnTo>
                  <a:pt x="808072" y="32391"/>
                </a:lnTo>
                <a:lnTo>
                  <a:pt x="810538" y="20109"/>
                </a:lnTo>
                <a:lnTo>
                  <a:pt x="815345" y="15952"/>
                </a:lnTo>
                <a:lnTo>
                  <a:pt x="823912" y="15803"/>
                </a:lnTo>
                <a:lnTo>
                  <a:pt x="839989" y="15803"/>
                </a:lnTo>
                <a:lnTo>
                  <a:pt x="839190" y="13936"/>
                </a:lnTo>
                <a:lnTo>
                  <a:pt x="830936" y="3838"/>
                </a:lnTo>
                <a:lnTo>
                  <a:pt x="817983" y="0"/>
                </a:lnTo>
                <a:close/>
              </a:path>
              <a:path w="1200784" h="90805">
                <a:moveTo>
                  <a:pt x="827074" y="57827"/>
                </a:moveTo>
                <a:lnTo>
                  <a:pt x="825881" y="71530"/>
                </a:lnTo>
                <a:lnTo>
                  <a:pt x="823518" y="75518"/>
                </a:lnTo>
                <a:lnTo>
                  <a:pt x="838441" y="75518"/>
                </a:lnTo>
                <a:lnTo>
                  <a:pt x="840289" y="71723"/>
                </a:lnTo>
                <a:lnTo>
                  <a:pt x="842326" y="59418"/>
                </a:lnTo>
                <a:lnTo>
                  <a:pt x="827074" y="57827"/>
                </a:lnTo>
                <a:close/>
              </a:path>
              <a:path w="1200784" h="90805">
                <a:moveTo>
                  <a:pt x="839989" y="15803"/>
                </a:moveTo>
                <a:lnTo>
                  <a:pt x="823912" y="15803"/>
                </a:lnTo>
                <a:lnTo>
                  <a:pt x="826541" y="21124"/>
                </a:lnTo>
                <a:lnTo>
                  <a:pt x="827074" y="35488"/>
                </a:lnTo>
                <a:lnTo>
                  <a:pt x="843013" y="34154"/>
                </a:lnTo>
                <a:lnTo>
                  <a:pt x="842352" y="24451"/>
                </a:lnTo>
                <a:lnTo>
                  <a:pt x="841298" y="18863"/>
                </a:lnTo>
                <a:lnTo>
                  <a:pt x="839989" y="15803"/>
                </a:lnTo>
                <a:close/>
              </a:path>
              <a:path w="1200784" h="90805">
                <a:moveTo>
                  <a:pt x="873975" y="1299"/>
                </a:moveTo>
                <a:lnTo>
                  <a:pt x="855929" y="1299"/>
                </a:lnTo>
                <a:lnTo>
                  <a:pt x="855929" y="90022"/>
                </a:lnTo>
                <a:lnTo>
                  <a:pt x="873975" y="90022"/>
                </a:lnTo>
                <a:lnTo>
                  <a:pt x="873975" y="51845"/>
                </a:lnTo>
                <a:lnTo>
                  <a:pt x="905471" y="51845"/>
                </a:lnTo>
                <a:lnTo>
                  <a:pt x="905471" y="36288"/>
                </a:lnTo>
                <a:lnTo>
                  <a:pt x="873975" y="36288"/>
                </a:lnTo>
                <a:lnTo>
                  <a:pt x="873975" y="1299"/>
                </a:lnTo>
                <a:close/>
              </a:path>
              <a:path w="1200784" h="90805">
                <a:moveTo>
                  <a:pt x="905471" y="51845"/>
                </a:moveTo>
                <a:lnTo>
                  <a:pt x="887412" y="51845"/>
                </a:lnTo>
                <a:lnTo>
                  <a:pt x="887412" y="90022"/>
                </a:lnTo>
                <a:lnTo>
                  <a:pt x="905471" y="90022"/>
                </a:lnTo>
                <a:lnTo>
                  <a:pt x="905471" y="51845"/>
                </a:lnTo>
                <a:close/>
              </a:path>
              <a:path w="1200784" h="90805">
                <a:moveTo>
                  <a:pt x="905471" y="1299"/>
                </a:moveTo>
                <a:lnTo>
                  <a:pt x="887412" y="1299"/>
                </a:lnTo>
                <a:lnTo>
                  <a:pt x="887412" y="36288"/>
                </a:lnTo>
                <a:lnTo>
                  <a:pt x="905471" y="36288"/>
                </a:lnTo>
                <a:lnTo>
                  <a:pt x="905471" y="1299"/>
                </a:lnTo>
                <a:close/>
              </a:path>
              <a:path w="1200784" h="90805">
                <a:moveTo>
                  <a:pt x="954747" y="1299"/>
                </a:moveTo>
                <a:lnTo>
                  <a:pt x="936040" y="1299"/>
                </a:lnTo>
                <a:lnTo>
                  <a:pt x="915873" y="90022"/>
                </a:lnTo>
                <a:lnTo>
                  <a:pt x="931951" y="90022"/>
                </a:lnTo>
                <a:lnTo>
                  <a:pt x="935507" y="70870"/>
                </a:lnTo>
                <a:lnTo>
                  <a:pt x="970352" y="70870"/>
                </a:lnTo>
                <a:lnTo>
                  <a:pt x="967131" y="56506"/>
                </a:lnTo>
                <a:lnTo>
                  <a:pt x="937348" y="56506"/>
                </a:lnTo>
                <a:lnTo>
                  <a:pt x="942098" y="32033"/>
                </a:lnTo>
                <a:lnTo>
                  <a:pt x="942921" y="27512"/>
                </a:lnTo>
                <a:lnTo>
                  <a:pt x="944206" y="17936"/>
                </a:lnTo>
                <a:lnTo>
                  <a:pt x="958479" y="17936"/>
                </a:lnTo>
                <a:lnTo>
                  <a:pt x="954747" y="1299"/>
                </a:lnTo>
                <a:close/>
              </a:path>
              <a:path w="1200784" h="90805">
                <a:moveTo>
                  <a:pt x="970352" y="70870"/>
                </a:moveTo>
                <a:lnTo>
                  <a:pt x="952906" y="70870"/>
                </a:lnTo>
                <a:lnTo>
                  <a:pt x="956462" y="90022"/>
                </a:lnTo>
                <a:lnTo>
                  <a:pt x="974648" y="90022"/>
                </a:lnTo>
                <a:lnTo>
                  <a:pt x="970352" y="70870"/>
                </a:lnTo>
                <a:close/>
              </a:path>
              <a:path w="1200784" h="90805">
                <a:moveTo>
                  <a:pt x="958479" y="17936"/>
                </a:moveTo>
                <a:lnTo>
                  <a:pt x="944206" y="17936"/>
                </a:lnTo>
                <a:lnTo>
                  <a:pt x="944600" y="24718"/>
                </a:lnTo>
                <a:lnTo>
                  <a:pt x="944867" y="27512"/>
                </a:lnTo>
                <a:lnTo>
                  <a:pt x="946048" y="32833"/>
                </a:lnTo>
                <a:lnTo>
                  <a:pt x="950925" y="56506"/>
                </a:lnTo>
                <a:lnTo>
                  <a:pt x="967131" y="56506"/>
                </a:lnTo>
                <a:lnTo>
                  <a:pt x="958479" y="17936"/>
                </a:lnTo>
                <a:close/>
              </a:path>
              <a:path w="1200784" h="90805">
                <a:moveTo>
                  <a:pt x="1027214" y="1299"/>
                </a:moveTo>
                <a:lnTo>
                  <a:pt x="983996" y="1299"/>
                </a:lnTo>
                <a:lnTo>
                  <a:pt x="983996" y="90022"/>
                </a:lnTo>
                <a:lnTo>
                  <a:pt x="1002055" y="90022"/>
                </a:lnTo>
                <a:lnTo>
                  <a:pt x="1002055" y="54639"/>
                </a:lnTo>
                <a:lnTo>
                  <a:pt x="1021422" y="54639"/>
                </a:lnTo>
                <a:lnTo>
                  <a:pt x="1021422" y="39882"/>
                </a:lnTo>
                <a:lnTo>
                  <a:pt x="1002055" y="39882"/>
                </a:lnTo>
                <a:lnTo>
                  <a:pt x="1002055" y="16870"/>
                </a:lnTo>
                <a:lnTo>
                  <a:pt x="1027214" y="16870"/>
                </a:lnTo>
                <a:lnTo>
                  <a:pt x="1027214" y="1299"/>
                </a:lnTo>
                <a:close/>
              </a:path>
              <a:path w="1200784" h="90805">
                <a:moveTo>
                  <a:pt x="1067142" y="18063"/>
                </a:moveTo>
                <a:lnTo>
                  <a:pt x="1049083" y="18063"/>
                </a:lnTo>
                <a:lnTo>
                  <a:pt x="1049083" y="90022"/>
                </a:lnTo>
                <a:lnTo>
                  <a:pt x="1067142" y="90022"/>
                </a:lnTo>
                <a:lnTo>
                  <a:pt x="1067142" y="18063"/>
                </a:lnTo>
                <a:close/>
              </a:path>
              <a:path w="1200784" h="90805">
                <a:moveTo>
                  <a:pt x="1082027" y="1299"/>
                </a:moveTo>
                <a:lnTo>
                  <a:pt x="1034732" y="1299"/>
                </a:lnTo>
                <a:lnTo>
                  <a:pt x="1034732" y="18063"/>
                </a:lnTo>
                <a:lnTo>
                  <a:pt x="1082027" y="18063"/>
                </a:lnTo>
                <a:lnTo>
                  <a:pt x="1082027" y="1299"/>
                </a:lnTo>
                <a:close/>
              </a:path>
              <a:path w="1200784" h="90805">
                <a:moveTo>
                  <a:pt x="1139088" y="1299"/>
                </a:moveTo>
                <a:lnTo>
                  <a:pt x="1093228" y="1299"/>
                </a:lnTo>
                <a:lnTo>
                  <a:pt x="1093228" y="90022"/>
                </a:lnTo>
                <a:lnTo>
                  <a:pt x="1139088" y="90022"/>
                </a:lnTo>
                <a:lnTo>
                  <a:pt x="1139088" y="74464"/>
                </a:lnTo>
                <a:lnTo>
                  <a:pt x="1111275" y="74464"/>
                </a:lnTo>
                <a:lnTo>
                  <a:pt x="1111275" y="52252"/>
                </a:lnTo>
                <a:lnTo>
                  <a:pt x="1132624" y="52252"/>
                </a:lnTo>
                <a:lnTo>
                  <a:pt x="1132624" y="37482"/>
                </a:lnTo>
                <a:lnTo>
                  <a:pt x="1111275" y="37482"/>
                </a:lnTo>
                <a:lnTo>
                  <a:pt x="1111275" y="16870"/>
                </a:lnTo>
                <a:lnTo>
                  <a:pt x="1139088" y="16870"/>
                </a:lnTo>
                <a:lnTo>
                  <a:pt x="1139088" y="1299"/>
                </a:lnTo>
                <a:close/>
              </a:path>
              <a:path w="1200784" h="90805">
                <a:moveTo>
                  <a:pt x="1168730" y="1299"/>
                </a:moveTo>
                <a:lnTo>
                  <a:pt x="1151077" y="1299"/>
                </a:lnTo>
                <a:lnTo>
                  <a:pt x="1151077" y="90022"/>
                </a:lnTo>
                <a:lnTo>
                  <a:pt x="1165694" y="90022"/>
                </a:lnTo>
                <a:lnTo>
                  <a:pt x="1165694" y="52645"/>
                </a:lnTo>
                <a:lnTo>
                  <a:pt x="1165265" y="42003"/>
                </a:lnTo>
                <a:lnTo>
                  <a:pt x="1164322" y="27434"/>
                </a:lnTo>
                <a:lnTo>
                  <a:pt x="1177952" y="27434"/>
                </a:lnTo>
                <a:lnTo>
                  <a:pt x="1168730" y="1299"/>
                </a:lnTo>
                <a:close/>
              </a:path>
              <a:path w="1200784" h="90805">
                <a:moveTo>
                  <a:pt x="1177952" y="27434"/>
                </a:moveTo>
                <a:lnTo>
                  <a:pt x="1164322" y="27434"/>
                </a:lnTo>
                <a:lnTo>
                  <a:pt x="1166088" y="34421"/>
                </a:lnTo>
                <a:lnTo>
                  <a:pt x="1167549" y="39742"/>
                </a:lnTo>
                <a:lnTo>
                  <a:pt x="1169390" y="44670"/>
                </a:lnTo>
                <a:lnTo>
                  <a:pt x="1185989" y="90022"/>
                </a:lnTo>
                <a:lnTo>
                  <a:pt x="1200619" y="90022"/>
                </a:lnTo>
                <a:lnTo>
                  <a:pt x="1200619" y="57811"/>
                </a:lnTo>
                <a:lnTo>
                  <a:pt x="1187200" y="57811"/>
                </a:lnTo>
                <a:lnTo>
                  <a:pt x="1184275" y="45597"/>
                </a:lnTo>
                <a:lnTo>
                  <a:pt x="1183093" y="42003"/>
                </a:lnTo>
                <a:lnTo>
                  <a:pt x="1177952" y="27434"/>
                </a:lnTo>
                <a:close/>
              </a:path>
              <a:path w="1200784" h="90805">
                <a:moveTo>
                  <a:pt x="1200619" y="1299"/>
                </a:moveTo>
                <a:lnTo>
                  <a:pt x="1185989" y="1299"/>
                </a:lnTo>
                <a:lnTo>
                  <a:pt x="1186052" y="34421"/>
                </a:lnTo>
                <a:lnTo>
                  <a:pt x="1186361" y="43543"/>
                </a:lnTo>
                <a:lnTo>
                  <a:pt x="1187200" y="57811"/>
                </a:lnTo>
                <a:lnTo>
                  <a:pt x="1200619" y="57811"/>
                </a:lnTo>
                <a:lnTo>
                  <a:pt x="1200619" y="1299"/>
                </a:lnTo>
                <a:close/>
              </a:path>
            </a:pathLst>
          </a:custGeom>
          <a:solidFill>
            <a:srgbClr val="FFFFFF"/>
          </a:solidFill>
        </p:spPr>
        <p:txBody>
          <a:bodyPr wrap="square" lIns="0" tIns="0" rIns="0" bIns="0" rtlCol="0"/>
          <a:lstStyle/>
          <a:p>
            <a:endParaRPr dirty="0"/>
          </a:p>
        </p:txBody>
      </p:sp>
      <p:sp>
        <p:nvSpPr>
          <p:cNvPr id="21" name="bk object 21"/>
          <p:cNvSpPr/>
          <p:nvPr/>
        </p:nvSpPr>
        <p:spPr>
          <a:xfrm>
            <a:off x="7575689" y="626300"/>
            <a:ext cx="588010" cy="113030"/>
          </a:xfrm>
          <a:custGeom>
            <a:avLst/>
            <a:gdLst/>
            <a:ahLst/>
            <a:cxnLst/>
            <a:rect l="l" t="t" r="r" b="b"/>
            <a:pathLst>
              <a:path w="588009" h="113029">
                <a:moveTo>
                  <a:pt x="10020" y="22212"/>
                </a:moveTo>
                <a:lnTo>
                  <a:pt x="0" y="22212"/>
                </a:lnTo>
                <a:lnTo>
                  <a:pt x="0" y="110934"/>
                </a:lnTo>
                <a:lnTo>
                  <a:pt x="10020" y="110934"/>
                </a:lnTo>
                <a:lnTo>
                  <a:pt x="10020" y="22212"/>
                </a:lnTo>
                <a:close/>
              </a:path>
              <a:path w="588009" h="113029">
                <a:moveTo>
                  <a:pt x="42824" y="22212"/>
                </a:moveTo>
                <a:lnTo>
                  <a:pt x="30835" y="22212"/>
                </a:lnTo>
                <a:lnTo>
                  <a:pt x="30835" y="110934"/>
                </a:lnTo>
                <a:lnTo>
                  <a:pt x="39789" y="110934"/>
                </a:lnTo>
                <a:lnTo>
                  <a:pt x="39268" y="34975"/>
                </a:lnTo>
                <a:lnTo>
                  <a:pt x="47934" y="34975"/>
                </a:lnTo>
                <a:lnTo>
                  <a:pt x="42824" y="22212"/>
                </a:lnTo>
                <a:close/>
              </a:path>
              <a:path w="588009" h="113029">
                <a:moveTo>
                  <a:pt x="47934" y="34975"/>
                </a:moveTo>
                <a:lnTo>
                  <a:pt x="39268" y="34975"/>
                </a:lnTo>
                <a:lnTo>
                  <a:pt x="69303" y="110934"/>
                </a:lnTo>
                <a:lnTo>
                  <a:pt x="79057" y="110934"/>
                </a:lnTo>
                <a:lnTo>
                  <a:pt x="79057" y="91643"/>
                </a:lnTo>
                <a:lnTo>
                  <a:pt x="70624" y="91643"/>
                </a:lnTo>
                <a:lnTo>
                  <a:pt x="47934" y="34975"/>
                </a:lnTo>
                <a:close/>
              </a:path>
              <a:path w="588009" h="113029">
                <a:moveTo>
                  <a:pt x="79057" y="22212"/>
                </a:moveTo>
                <a:lnTo>
                  <a:pt x="70103" y="22212"/>
                </a:lnTo>
                <a:lnTo>
                  <a:pt x="70624" y="91643"/>
                </a:lnTo>
                <a:lnTo>
                  <a:pt x="79057" y="91643"/>
                </a:lnTo>
                <a:lnTo>
                  <a:pt x="79057" y="22212"/>
                </a:lnTo>
                <a:close/>
              </a:path>
              <a:path w="588009" h="113029">
                <a:moveTo>
                  <a:pt x="102514" y="86194"/>
                </a:moveTo>
                <a:lnTo>
                  <a:pt x="93281" y="88582"/>
                </a:lnTo>
                <a:lnTo>
                  <a:pt x="98565" y="102709"/>
                </a:lnTo>
                <a:lnTo>
                  <a:pt x="108454" y="110697"/>
                </a:lnTo>
                <a:lnTo>
                  <a:pt x="126232" y="109402"/>
                </a:lnTo>
                <a:lnTo>
                  <a:pt x="135812" y="103886"/>
                </a:lnTo>
                <a:lnTo>
                  <a:pt x="110147" y="103886"/>
                </a:lnTo>
                <a:lnTo>
                  <a:pt x="104482" y="97764"/>
                </a:lnTo>
                <a:lnTo>
                  <a:pt x="102514" y="86194"/>
                </a:lnTo>
                <a:close/>
              </a:path>
              <a:path w="588009" h="113029">
                <a:moveTo>
                  <a:pt x="124882" y="21408"/>
                </a:moveTo>
                <a:lnTo>
                  <a:pt x="108632" y="23947"/>
                </a:lnTo>
                <a:lnTo>
                  <a:pt x="99239" y="32236"/>
                </a:lnTo>
                <a:lnTo>
                  <a:pt x="98200" y="50229"/>
                </a:lnTo>
                <a:lnTo>
                  <a:pt x="101285" y="59410"/>
                </a:lnTo>
                <a:lnTo>
                  <a:pt x="107518" y="64909"/>
                </a:lnTo>
                <a:lnTo>
                  <a:pt x="108699" y="65443"/>
                </a:lnTo>
                <a:lnTo>
                  <a:pt x="120167" y="71158"/>
                </a:lnTo>
                <a:lnTo>
                  <a:pt x="129781" y="75819"/>
                </a:lnTo>
                <a:lnTo>
                  <a:pt x="132549" y="79667"/>
                </a:lnTo>
                <a:lnTo>
                  <a:pt x="132549" y="97891"/>
                </a:lnTo>
                <a:lnTo>
                  <a:pt x="127419" y="103886"/>
                </a:lnTo>
                <a:lnTo>
                  <a:pt x="135812" y="103886"/>
                </a:lnTo>
                <a:lnTo>
                  <a:pt x="137242" y="103062"/>
                </a:lnTo>
                <a:lnTo>
                  <a:pt x="142224" y="92773"/>
                </a:lnTo>
                <a:lnTo>
                  <a:pt x="140699" y="77897"/>
                </a:lnTo>
                <a:lnTo>
                  <a:pt x="134264" y="68427"/>
                </a:lnTo>
                <a:lnTo>
                  <a:pt x="116346" y="58454"/>
                </a:lnTo>
                <a:lnTo>
                  <a:pt x="111618" y="55412"/>
                </a:lnTo>
                <a:lnTo>
                  <a:pt x="107784" y="52539"/>
                </a:lnTo>
                <a:lnTo>
                  <a:pt x="105930" y="48818"/>
                </a:lnTo>
                <a:lnTo>
                  <a:pt x="105930" y="35115"/>
                </a:lnTo>
                <a:lnTo>
                  <a:pt x="110807" y="29260"/>
                </a:lnTo>
                <a:lnTo>
                  <a:pt x="135640" y="29260"/>
                </a:lnTo>
                <a:lnTo>
                  <a:pt x="135165" y="28194"/>
                </a:lnTo>
                <a:lnTo>
                  <a:pt x="124882" y="21408"/>
                </a:lnTo>
                <a:close/>
              </a:path>
              <a:path w="588009" h="113029">
                <a:moveTo>
                  <a:pt x="135640" y="29260"/>
                </a:moveTo>
                <a:lnTo>
                  <a:pt x="125437" y="29260"/>
                </a:lnTo>
                <a:lnTo>
                  <a:pt x="130048" y="34188"/>
                </a:lnTo>
                <a:lnTo>
                  <a:pt x="132156" y="44297"/>
                </a:lnTo>
                <a:lnTo>
                  <a:pt x="141376" y="42163"/>
                </a:lnTo>
                <a:lnTo>
                  <a:pt x="135640" y="29260"/>
                </a:lnTo>
                <a:close/>
              </a:path>
              <a:path w="588009" h="113029">
                <a:moveTo>
                  <a:pt x="176961" y="30861"/>
                </a:moveTo>
                <a:lnTo>
                  <a:pt x="166941" y="30861"/>
                </a:lnTo>
                <a:lnTo>
                  <a:pt x="166941" y="110934"/>
                </a:lnTo>
                <a:lnTo>
                  <a:pt x="176961" y="110934"/>
                </a:lnTo>
                <a:lnTo>
                  <a:pt x="176961" y="30861"/>
                </a:lnTo>
                <a:close/>
              </a:path>
              <a:path w="588009" h="113029">
                <a:moveTo>
                  <a:pt x="194221" y="22212"/>
                </a:moveTo>
                <a:lnTo>
                  <a:pt x="150075" y="22212"/>
                </a:lnTo>
                <a:lnTo>
                  <a:pt x="150075" y="30861"/>
                </a:lnTo>
                <a:lnTo>
                  <a:pt x="194221" y="30861"/>
                </a:lnTo>
                <a:lnTo>
                  <a:pt x="194221" y="22212"/>
                </a:lnTo>
                <a:close/>
              </a:path>
              <a:path w="588009" h="113029">
                <a:moveTo>
                  <a:pt x="217411" y="22212"/>
                </a:moveTo>
                <a:lnTo>
                  <a:pt x="207391" y="22212"/>
                </a:lnTo>
                <a:lnTo>
                  <a:pt x="207391" y="110934"/>
                </a:lnTo>
                <a:lnTo>
                  <a:pt x="217411" y="110934"/>
                </a:lnTo>
                <a:lnTo>
                  <a:pt x="217411" y="22212"/>
                </a:lnTo>
                <a:close/>
              </a:path>
              <a:path w="588009" h="113029">
                <a:moveTo>
                  <a:pt x="257327" y="30861"/>
                </a:moveTo>
                <a:lnTo>
                  <a:pt x="247307" y="30861"/>
                </a:lnTo>
                <a:lnTo>
                  <a:pt x="247307" y="110934"/>
                </a:lnTo>
                <a:lnTo>
                  <a:pt x="257327" y="110934"/>
                </a:lnTo>
                <a:lnTo>
                  <a:pt x="257327" y="30861"/>
                </a:lnTo>
                <a:close/>
              </a:path>
              <a:path w="588009" h="113029">
                <a:moveTo>
                  <a:pt x="274586" y="22212"/>
                </a:moveTo>
                <a:lnTo>
                  <a:pt x="230441" y="22212"/>
                </a:lnTo>
                <a:lnTo>
                  <a:pt x="230441" y="30861"/>
                </a:lnTo>
                <a:lnTo>
                  <a:pt x="274586" y="30861"/>
                </a:lnTo>
                <a:lnTo>
                  <a:pt x="274586" y="22212"/>
                </a:lnTo>
                <a:close/>
              </a:path>
              <a:path w="588009" h="113029">
                <a:moveTo>
                  <a:pt x="296989" y="22212"/>
                </a:moveTo>
                <a:lnTo>
                  <a:pt x="286969" y="22212"/>
                </a:lnTo>
                <a:lnTo>
                  <a:pt x="286969" y="96037"/>
                </a:lnTo>
                <a:lnTo>
                  <a:pt x="287896" y="100825"/>
                </a:lnTo>
                <a:lnTo>
                  <a:pt x="290931" y="105346"/>
                </a:lnTo>
                <a:lnTo>
                  <a:pt x="294220" y="109867"/>
                </a:lnTo>
                <a:lnTo>
                  <a:pt x="300545" y="112522"/>
                </a:lnTo>
                <a:lnTo>
                  <a:pt x="317017" y="112522"/>
                </a:lnTo>
                <a:lnTo>
                  <a:pt x="322948" y="110134"/>
                </a:lnTo>
                <a:lnTo>
                  <a:pt x="326631" y="105206"/>
                </a:lnTo>
                <a:lnTo>
                  <a:pt x="327650" y="103886"/>
                </a:lnTo>
                <a:lnTo>
                  <a:pt x="299618" y="103886"/>
                </a:lnTo>
                <a:lnTo>
                  <a:pt x="296989" y="99758"/>
                </a:lnTo>
                <a:lnTo>
                  <a:pt x="296989" y="22212"/>
                </a:lnTo>
                <a:close/>
              </a:path>
              <a:path w="588009" h="113029">
                <a:moveTo>
                  <a:pt x="331508" y="22212"/>
                </a:moveTo>
                <a:lnTo>
                  <a:pt x="321894" y="22212"/>
                </a:lnTo>
                <a:lnTo>
                  <a:pt x="321894" y="98691"/>
                </a:lnTo>
                <a:lnTo>
                  <a:pt x="318592" y="103886"/>
                </a:lnTo>
                <a:lnTo>
                  <a:pt x="327650" y="103886"/>
                </a:lnTo>
                <a:lnTo>
                  <a:pt x="330326" y="100418"/>
                </a:lnTo>
                <a:lnTo>
                  <a:pt x="331508" y="94970"/>
                </a:lnTo>
                <a:lnTo>
                  <a:pt x="331508" y="22212"/>
                </a:lnTo>
                <a:close/>
              </a:path>
              <a:path w="588009" h="113029">
                <a:moveTo>
                  <a:pt x="370776" y="30861"/>
                </a:moveTo>
                <a:lnTo>
                  <a:pt x="360756" y="30861"/>
                </a:lnTo>
                <a:lnTo>
                  <a:pt x="360756" y="110934"/>
                </a:lnTo>
                <a:lnTo>
                  <a:pt x="370776" y="110934"/>
                </a:lnTo>
                <a:lnTo>
                  <a:pt x="370776" y="30861"/>
                </a:lnTo>
                <a:close/>
              </a:path>
              <a:path w="588009" h="113029">
                <a:moveTo>
                  <a:pt x="388035" y="22212"/>
                </a:moveTo>
                <a:lnTo>
                  <a:pt x="343890" y="22212"/>
                </a:lnTo>
                <a:lnTo>
                  <a:pt x="343890" y="30861"/>
                </a:lnTo>
                <a:lnTo>
                  <a:pt x="388035" y="30861"/>
                </a:lnTo>
                <a:lnTo>
                  <a:pt x="388035" y="22212"/>
                </a:lnTo>
                <a:close/>
              </a:path>
              <a:path w="588009" h="113029">
                <a:moveTo>
                  <a:pt x="469468" y="22212"/>
                </a:moveTo>
                <a:lnTo>
                  <a:pt x="430593" y="22212"/>
                </a:lnTo>
                <a:lnTo>
                  <a:pt x="430593" y="110934"/>
                </a:lnTo>
                <a:lnTo>
                  <a:pt x="440613" y="110934"/>
                </a:lnTo>
                <a:lnTo>
                  <a:pt x="440613" y="69570"/>
                </a:lnTo>
                <a:lnTo>
                  <a:pt x="464197" y="69570"/>
                </a:lnTo>
                <a:lnTo>
                  <a:pt x="464197" y="60921"/>
                </a:lnTo>
                <a:lnTo>
                  <a:pt x="440613" y="60921"/>
                </a:lnTo>
                <a:lnTo>
                  <a:pt x="440613" y="30861"/>
                </a:lnTo>
                <a:lnTo>
                  <a:pt x="469468" y="30861"/>
                </a:lnTo>
                <a:lnTo>
                  <a:pt x="469468" y="22212"/>
                </a:lnTo>
                <a:close/>
              </a:path>
              <a:path w="588009" h="113029">
                <a:moveTo>
                  <a:pt x="494626" y="0"/>
                </a:moveTo>
                <a:lnTo>
                  <a:pt x="487248" y="0"/>
                </a:lnTo>
                <a:lnTo>
                  <a:pt x="484225" y="3060"/>
                </a:lnTo>
                <a:lnTo>
                  <a:pt x="484225" y="10502"/>
                </a:lnTo>
                <a:lnTo>
                  <a:pt x="487248" y="13563"/>
                </a:lnTo>
                <a:lnTo>
                  <a:pt x="494626" y="13563"/>
                </a:lnTo>
                <a:lnTo>
                  <a:pt x="497662" y="10502"/>
                </a:lnTo>
                <a:lnTo>
                  <a:pt x="497662" y="3060"/>
                </a:lnTo>
                <a:lnTo>
                  <a:pt x="494626" y="0"/>
                </a:lnTo>
                <a:close/>
              </a:path>
              <a:path w="588009" h="113029">
                <a:moveTo>
                  <a:pt x="513346" y="0"/>
                </a:moveTo>
                <a:lnTo>
                  <a:pt x="505828" y="0"/>
                </a:lnTo>
                <a:lnTo>
                  <a:pt x="502805" y="3060"/>
                </a:lnTo>
                <a:lnTo>
                  <a:pt x="502805" y="10502"/>
                </a:lnTo>
                <a:lnTo>
                  <a:pt x="505828" y="13563"/>
                </a:lnTo>
                <a:lnTo>
                  <a:pt x="513207" y="13563"/>
                </a:lnTo>
                <a:lnTo>
                  <a:pt x="516242" y="10502"/>
                </a:lnTo>
                <a:lnTo>
                  <a:pt x="516242" y="3060"/>
                </a:lnTo>
                <a:lnTo>
                  <a:pt x="513346" y="0"/>
                </a:lnTo>
                <a:close/>
              </a:path>
              <a:path w="588009" h="113029">
                <a:moveTo>
                  <a:pt x="487908" y="22212"/>
                </a:moveTo>
                <a:lnTo>
                  <a:pt x="477900" y="22212"/>
                </a:lnTo>
                <a:lnTo>
                  <a:pt x="477900" y="96037"/>
                </a:lnTo>
                <a:lnTo>
                  <a:pt x="478815" y="100825"/>
                </a:lnTo>
                <a:lnTo>
                  <a:pt x="481850" y="105346"/>
                </a:lnTo>
                <a:lnTo>
                  <a:pt x="485140" y="109867"/>
                </a:lnTo>
                <a:lnTo>
                  <a:pt x="491464" y="112522"/>
                </a:lnTo>
                <a:lnTo>
                  <a:pt x="507936" y="112522"/>
                </a:lnTo>
                <a:lnTo>
                  <a:pt x="513867" y="110134"/>
                </a:lnTo>
                <a:lnTo>
                  <a:pt x="517550" y="105206"/>
                </a:lnTo>
                <a:lnTo>
                  <a:pt x="518569" y="103886"/>
                </a:lnTo>
                <a:lnTo>
                  <a:pt x="490550" y="103886"/>
                </a:lnTo>
                <a:lnTo>
                  <a:pt x="487908" y="99758"/>
                </a:lnTo>
                <a:lnTo>
                  <a:pt x="487908" y="22212"/>
                </a:lnTo>
                <a:close/>
              </a:path>
              <a:path w="588009" h="113029">
                <a:moveTo>
                  <a:pt x="522427" y="22212"/>
                </a:moveTo>
                <a:lnTo>
                  <a:pt x="512813" y="22212"/>
                </a:lnTo>
                <a:lnTo>
                  <a:pt x="512813" y="98691"/>
                </a:lnTo>
                <a:lnTo>
                  <a:pt x="509524" y="103886"/>
                </a:lnTo>
                <a:lnTo>
                  <a:pt x="518569" y="103886"/>
                </a:lnTo>
                <a:lnTo>
                  <a:pt x="521246" y="100418"/>
                </a:lnTo>
                <a:lnTo>
                  <a:pt x="522427" y="94970"/>
                </a:lnTo>
                <a:lnTo>
                  <a:pt x="522427" y="22212"/>
                </a:lnTo>
                <a:close/>
              </a:path>
              <a:path w="588009" h="113029">
                <a:moveTo>
                  <a:pt x="571576" y="22212"/>
                </a:moveTo>
                <a:lnTo>
                  <a:pt x="541794" y="22212"/>
                </a:lnTo>
                <a:lnTo>
                  <a:pt x="541794" y="110934"/>
                </a:lnTo>
                <a:lnTo>
                  <a:pt x="551815" y="110934"/>
                </a:lnTo>
                <a:lnTo>
                  <a:pt x="551815" y="72097"/>
                </a:lnTo>
                <a:lnTo>
                  <a:pt x="574516" y="72097"/>
                </a:lnTo>
                <a:lnTo>
                  <a:pt x="573824" y="70091"/>
                </a:lnTo>
                <a:lnTo>
                  <a:pt x="581255" y="63449"/>
                </a:lnTo>
                <a:lnTo>
                  <a:pt x="551815" y="63449"/>
                </a:lnTo>
                <a:lnTo>
                  <a:pt x="551815" y="30861"/>
                </a:lnTo>
                <a:lnTo>
                  <a:pt x="581762" y="30861"/>
                </a:lnTo>
                <a:lnTo>
                  <a:pt x="579882" y="28600"/>
                </a:lnTo>
                <a:lnTo>
                  <a:pt x="575665" y="23672"/>
                </a:lnTo>
                <a:lnTo>
                  <a:pt x="571576" y="22212"/>
                </a:lnTo>
                <a:close/>
              </a:path>
              <a:path w="588009" h="113029">
                <a:moveTo>
                  <a:pt x="574516" y="72097"/>
                </a:moveTo>
                <a:lnTo>
                  <a:pt x="564337" y="72097"/>
                </a:lnTo>
                <a:lnTo>
                  <a:pt x="577113" y="110934"/>
                </a:lnTo>
                <a:lnTo>
                  <a:pt x="587921" y="110934"/>
                </a:lnTo>
                <a:lnTo>
                  <a:pt x="574516" y="72097"/>
                </a:lnTo>
                <a:close/>
              </a:path>
              <a:path w="588009" h="113029">
                <a:moveTo>
                  <a:pt x="581762" y="30861"/>
                </a:moveTo>
                <a:lnTo>
                  <a:pt x="566305" y="30861"/>
                </a:lnTo>
                <a:lnTo>
                  <a:pt x="569341" y="31788"/>
                </a:lnTo>
                <a:lnTo>
                  <a:pt x="571576" y="34315"/>
                </a:lnTo>
                <a:lnTo>
                  <a:pt x="574217" y="37249"/>
                </a:lnTo>
                <a:lnTo>
                  <a:pt x="575792" y="42163"/>
                </a:lnTo>
                <a:lnTo>
                  <a:pt x="575792" y="52146"/>
                </a:lnTo>
                <a:lnTo>
                  <a:pt x="574344" y="56667"/>
                </a:lnTo>
                <a:lnTo>
                  <a:pt x="571969" y="59588"/>
                </a:lnTo>
                <a:lnTo>
                  <a:pt x="569734" y="62382"/>
                </a:lnTo>
                <a:lnTo>
                  <a:pt x="566839" y="63449"/>
                </a:lnTo>
                <a:lnTo>
                  <a:pt x="581255" y="63449"/>
                </a:lnTo>
                <a:lnTo>
                  <a:pt x="582727" y="62133"/>
                </a:lnTo>
                <a:lnTo>
                  <a:pt x="585930" y="47942"/>
                </a:lnTo>
                <a:lnTo>
                  <a:pt x="585939" y="39370"/>
                </a:lnTo>
                <a:lnTo>
                  <a:pt x="583971" y="33515"/>
                </a:lnTo>
                <a:lnTo>
                  <a:pt x="581762" y="30861"/>
                </a:lnTo>
                <a:close/>
              </a:path>
            </a:pathLst>
          </a:custGeom>
          <a:solidFill>
            <a:srgbClr val="FFFFFF"/>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3300" b="0" i="0">
                <a:solidFill>
                  <a:srgbClr val="173C51"/>
                </a:solidFill>
                <a:latin typeface="Arial Narrow"/>
                <a:cs typeface="Arial Narrow"/>
              </a:defRPr>
            </a:lvl1pPr>
          </a:lstStyle>
          <a:p>
            <a:r>
              <a:rPr lang="de-DE"/>
              <a:t>Titelmasterformat durch Klicken bearbeiten</a:t>
            </a:r>
            <a:endParaRPr/>
          </a:p>
        </p:txBody>
      </p:sp>
      <p:sp>
        <p:nvSpPr>
          <p:cNvPr id="3" name="Holder 3"/>
          <p:cNvSpPr>
            <a:spLocks noGrp="1"/>
          </p:cNvSpPr>
          <p:nvPr>
            <p:ph type="body" idx="1"/>
          </p:nvPr>
        </p:nvSpPr>
        <p:spPr>
          <a:xfrm>
            <a:off x="2015985" y="1295416"/>
            <a:ext cx="5112029" cy="507831"/>
          </a:xfrm>
        </p:spPr>
        <p:txBody>
          <a:bodyPr lIns="0" tIns="0" rIns="0" bIns="0"/>
          <a:lstStyle>
            <a:lvl1pPr>
              <a:defRPr sz="3300" b="0" i="0">
                <a:solidFill>
                  <a:srgbClr val="173C51"/>
                </a:solidFill>
                <a:latin typeface="Arial Narrow"/>
                <a:cs typeface="Arial Narrow"/>
              </a:defRPr>
            </a:lvl1pPr>
          </a:lstStyle>
          <a:p>
            <a:pPr lvl="0"/>
            <a:r>
              <a:rPr lang="de-DE"/>
              <a:t>Textmasterformat bearbeiten</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10/29/2019</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eer">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87997" y="288010"/>
            <a:ext cx="8549005" cy="1125220"/>
          </a:xfrm>
          <a:custGeom>
            <a:avLst/>
            <a:gdLst/>
            <a:ahLst/>
            <a:cxnLst/>
            <a:rect l="l" t="t" r="r" b="b"/>
            <a:pathLst>
              <a:path w="8549005" h="1125220">
                <a:moveTo>
                  <a:pt x="0" y="1124991"/>
                </a:moveTo>
                <a:lnTo>
                  <a:pt x="8548954" y="1124991"/>
                </a:lnTo>
                <a:lnTo>
                  <a:pt x="8548954" y="0"/>
                </a:lnTo>
                <a:lnTo>
                  <a:pt x="0" y="0"/>
                </a:lnTo>
                <a:lnTo>
                  <a:pt x="0" y="1124991"/>
                </a:lnTo>
                <a:close/>
              </a:path>
            </a:pathLst>
          </a:custGeom>
          <a:solidFill>
            <a:srgbClr val="DEE3E6"/>
          </a:solidFill>
        </p:spPr>
        <p:txBody>
          <a:bodyPr wrap="square" lIns="0" tIns="0" rIns="0" bIns="0" rtlCol="0"/>
          <a:lstStyle/>
          <a:p>
            <a:endParaRPr dirty="0"/>
          </a:p>
        </p:txBody>
      </p:sp>
      <p:sp>
        <p:nvSpPr>
          <p:cNvPr id="6" name="object 7"/>
          <p:cNvSpPr/>
          <p:nvPr userDrawn="1"/>
        </p:nvSpPr>
        <p:spPr>
          <a:xfrm>
            <a:off x="1331433" y="685181"/>
            <a:ext cx="0" cy="576000"/>
          </a:xfrm>
          <a:custGeom>
            <a:avLst/>
            <a:gdLst/>
            <a:ahLst/>
            <a:cxnLst/>
            <a:rect l="l" t="t" r="r" b="b"/>
            <a:pathLst>
              <a:path h="534669">
                <a:moveTo>
                  <a:pt x="0" y="0"/>
                </a:moveTo>
                <a:lnTo>
                  <a:pt x="0" y="534111"/>
                </a:lnTo>
              </a:path>
            </a:pathLst>
          </a:custGeom>
          <a:ln w="22872">
            <a:solidFill>
              <a:srgbClr val="173C51"/>
            </a:solidFill>
          </a:ln>
        </p:spPr>
        <p:txBody>
          <a:bodyPr wrap="square" lIns="0" tIns="0" rIns="0" bIns="0" rtlCol="0"/>
          <a:lstStyle/>
          <a:p>
            <a:endParaRPr dirty="0"/>
          </a:p>
        </p:txBody>
      </p:sp>
      <p:sp>
        <p:nvSpPr>
          <p:cNvPr id="7" name="object 8"/>
          <p:cNvSpPr/>
          <p:nvPr userDrawn="1"/>
        </p:nvSpPr>
        <p:spPr>
          <a:xfrm>
            <a:off x="6769137" y="468591"/>
            <a:ext cx="2374900" cy="549910"/>
          </a:xfrm>
          <a:custGeom>
            <a:avLst/>
            <a:gdLst/>
            <a:ahLst/>
            <a:cxnLst/>
            <a:rect l="l" t="t" r="r" b="b"/>
            <a:pathLst>
              <a:path w="2374900" h="549910">
                <a:moveTo>
                  <a:pt x="0" y="549897"/>
                </a:moveTo>
                <a:lnTo>
                  <a:pt x="2374861" y="549897"/>
                </a:lnTo>
                <a:lnTo>
                  <a:pt x="2374861" y="0"/>
                </a:lnTo>
                <a:lnTo>
                  <a:pt x="0" y="0"/>
                </a:lnTo>
                <a:lnTo>
                  <a:pt x="0" y="549897"/>
                </a:lnTo>
                <a:close/>
              </a:path>
            </a:pathLst>
          </a:custGeom>
          <a:solidFill>
            <a:srgbClr val="173C51"/>
          </a:solidFill>
        </p:spPr>
        <p:txBody>
          <a:bodyPr wrap="square" lIns="0" tIns="0" rIns="0" bIns="0" rtlCol="0"/>
          <a:lstStyle/>
          <a:p>
            <a:endParaRPr dirty="0"/>
          </a:p>
        </p:txBody>
      </p:sp>
      <p:sp>
        <p:nvSpPr>
          <p:cNvPr id="8" name="object 12"/>
          <p:cNvSpPr/>
          <p:nvPr userDrawn="1"/>
        </p:nvSpPr>
        <p:spPr>
          <a:xfrm>
            <a:off x="287997" y="1412989"/>
            <a:ext cx="8549005" cy="260350"/>
          </a:xfrm>
          <a:custGeom>
            <a:avLst/>
            <a:gdLst/>
            <a:ahLst/>
            <a:cxnLst/>
            <a:rect l="l" t="t" r="r" b="b"/>
            <a:pathLst>
              <a:path w="8549005" h="260350">
                <a:moveTo>
                  <a:pt x="0" y="260007"/>
                </a:moveTo>
                <a:lnTo>
                  <a:pt x="8548954" y="260007"/>
                </a:lnTo>
                <a:lnTo>
                  <a:pt x="8548954" y="0"/>
                </a:lnTo>
                <a:lnTo>
                  <a:pt x="0" y="0"/>
                </a:lnTo>
                <a:lnTo>
                  <a:pt x="0" y="260007"/>
                </a:lnTo>
                <a:close/>
              </a:path>
            </a:pathLst>
          </a:custGeom>
          <a:solidFill>
            <a:srgbClr val="FF7B46"/>
          </a:solidFill>
        </p:spPr>
        <p:txBody>
          <a:bodyPr wrap="square" lIns="0" tIns="0" rIns="0" bIns="0" rtlCol="0"/>
          <a:lstStyle/>
          <a:p>
            <a:endParaRPr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9137" y="469860"/>
            <a:ext cx="2374397" cy="548641"/>
          </a:xfrm>
          <a:prstGeom prst="rect">
            <a:avLst/>
          </a:prstGeom>
        </p:spPr>
      </p:pic>
      <p:sp>
        <p:nvSpPr>
          <p:cNvPr id="10" name="object 6"/>
          <p:cNvSpPr txBox="1"/>
          <p:nvPr userDrawn="1"/>
        </p:nvSpPr>
        <p:spPr>
          <a:xfrm>
            <a:off x="2988734" y="6381718"/>
            <a:ext cx="5867322" cy="184666"/>
          </a:xfrm>
          <a:prstGeom prst="rect">
            <a:avLst/>
          </a:prstGeom>
        </p:spPr>
        <p:txBody>
          <a:bodyPr vert="horz" wrap="square" lIns="0" tIns="0" rIns="0" bIns="0" rtlCol="0">
            <a:spAutoFit/>
          </a:bodyPr>
          <a:lstStyle/>
          <a:p>
            <a:pPr marL="0" indent="0" algn="r">
              <a:lnSpc>
                <a:spcPct val="100000"/>
              </a:lnSpc>
              <a:tabLst>
                <a:tab pos="3228975" algn="l"/>
              </a:tabLst>
            </a:pPr>
            <a:r>
              <a:rPr lang="de-DE" sz="1000" spc="-5" dirty="0" err="1">
                <a:solidFill>
                  <a:srgbClr val="173C51"/>
                </a:solidFill>
                <a:latin typeface="Arial Narrow"/>
                <a:cs typeface="Arial Narrow"/>
              </a:rPr>
              <a:t>Kreikebohm</a:t>
            </a:r>
            <a:r>
              <a:rPr lang="de-DE" sz="1000" spc="-5" dirty="0">
                <a:solidFill>
                  <a:srgbClr val="173C51"/>
                </a:solidFill>
                <a:latin typeface="Arial Narrow"/>
                <a:cs typeface="Arial Narrow"/>
              </a:rPr>
              <a:t> | Reformen in der Rentenversicherung als Dauerthema |</a:t>
            </a:r>
            <a:r>
              <a:rPr lang="de-DE" sz="1000" dirty="0">
                <a:solidFill>
                  <a:srgbClr val="173C51"/>
                </a:solidFill>
                <a:latin typeface="Arial Narrow"/>
                <a:cs typeface="Arial Narrow"/>
              </a:rPr>
              <a:t> Hannover,</a:t>
            </a:r>
            <a:r>
              <a:rPr lang="de-DE" sz="1000" spc="-5" dirty="0">
                <a:solidFill>
                  <a:srgbClr val="173C51"/>
                </a:solidFill>
                <a:latin typeface="Arial Narrow"/>
                <a:cs typeface="Arial Narrow"/>
              </a:rPr>
              <a:t> 19.</a:t>
            </a:r>
            <a:r>
              <a:rPr lang="de-DE" sz="1000" spc="-5" baseline="0" dirty="0">
                <a:solidFill>
                  <a:srgbClr val="173C51"/>
                </a:solidFill>
                <a:latin typeface="Arial Narrow"/>
                <a:cs typeface="Arial Narrow"/>
              </a:rPr>
              <a:t> September</a:t>
            </a:r>
            <a:r>
              <a:rPr lang="de-DE" sz="1000" spc="-5" dirty="0">
                <a:solidFill>
                  <a:srgbClr val="173C51"/>
                </a:solidFill>
                <a:latin typeface="Arial Narrow"/>
                <a:cs typeface="Arial Narrow"/>
              </a:rPr>
              <a:t> </a:t>
            </a:r>
            <a:r>
              <a:rPr lang="de-DE" sz="1000" dirty="0">
                <a:solidFill>
                  <a:srgbClr val="173C51"/>
                </a:solidFill>
                <a:latin typeface="Arial Narrow"/>
                <a:cs typeface="Arial Narrow"/>
              </a:rPr>
              <a:t>2019</a:t>
            </a:r>
            <a:r>
              <a:rPr lang="de-DE" sz="1000" baseline="0" dirty="0">
                <a:solidFill>
                  <a:srgbClr val="173C51"/>
                </a:solidFill>
                <a:latin typeface="Arial Narrow"/>
                <a:cs typeface="Arial Narrow"/>
              </a:rPr>
              <a:t>  </a:t>
            </a:r>
            <a:fld id="{DD71877D-E75E-45AA-A918-0E88D5053E45}" type="slidenum">
              <a:rPr lang="de-DE" sz="1200" b="1" spc="35" smtClean="0">
                <a:solidFill>
                  <a:srgbClr val="173C51"/>
                </a:solidFill>
                <a:latin typeface="Arial Narrow"/>
                <a:cs typeface="Arial Narrow"/>
              </a:rPr>
              <a:pPr marL="0" indent="0" algn="r">
                <a:lnSpc>
                  <a:spcPct val="100000"/>
                </a:lnSpc>
                <a:tabLst>
                  <a:tab pos="3228975" algn="l"/>
                </a:tabLst>
              </a:pPr>
              <a:t>‹Nr.›</a:t>
            </a:fld>
            <a:endParaRPr sz="1200" dirty="0">
              <a:latin typeface="Arial Narrow"/>
              <a:cs typeface="Arial Narrow"/>
            </a:endParaRPr>
          </a:p>
        </p:txBody>
      </p:sp>
      <p:sp>
        <p:nvSpPr>
          <p:cNvPr id="11" name="object 13"/>
          <p:cNvSpPr/>
          <p:nvPr userDrawn="1"/>
        </p:nvSpPr>
        <p:spPr>
          <a:xfrm>
            <a:off x="307050" y="6306349"/>
            <a:ext cx="8549005" cy="0"/>
          </a:xfrm>
          <a:custGeom>
            <a:avLst/>
            <a:gdLst/>
            <a:ahLst/>
            <a:cxnLst/>
            <a:rect l="l" t="t" r="r" b="b"/>
            <a:pathLst>
              <a:path w="8549005">
                <a:moveTo>
                  <a:pt x="0" y="0"/>
                </a:moveTo>
                <a:lnTo>
                  <a:pt x="8548954" y="0"/>
                </a:lnTo>
              </a:path>
            </a:pathLst>
          </a:custGeom>
          <a:ln w="12700">
            <a:solidFill>
              <a:srgbClr val="173C51"/>
            </a:solidFill>
          </a:ln>
        </p:spPr>
        <p:txBody>
          <a:bodyPr wrap="square" lIns="0" tIns="0" rIns="0" bIns="0" rtlCol="0"/>
          <a:lstStyle/>
          <a:p>
            <a:endParaRPr dirty="0"/>
          </a:p>
        </p:txBody>
      </p:sp>
      <p:sp>
        <p:nvSpPr>
          <p:cNvPr id="12" name="Holder 2"/>
          <p:cNvSpPr>
            <a:spLocks noGrp="1"/>
          </p:cNvSpPr>
          <p:nvPr>
            <p:ph type="title"/>
          </p:nvPr>
        </p:nvSpPr>
        <p:spPr>
          <a:xfrm>
            <a:off x="1524000" y="609601"/>
            <a:ext cx="5181600" cy="353943"/>
          </a:xfrm>
        </p:spPr>
        <p:txBody>
          <a:bodyPr lIns="0" tIns="0" rIns="0" bIns="0"/>
          <a:lstStyle>
            <a:lvl1pPr>
              <a:defRPr sz="2300" b="0" i="0">
                <a:solidFill>
                  <a:srgbClr val="173C51"/>
                </a:solidFill>
                <a:latin typeface="Arial Narrow"/>
                <a:cs typeface="Arial Narrow"/>
              </a:defRPr>
            </a:lvl1pPr>
          </a:lstStyle>
          <a:p>
            <a:r>
              <a:rPr lang="de-DE"/>
              <a:t>Titelmasterformat durch Klicken bearbeiten</a:t>
            </a:r>
            <a:endParaRPr dirty="0"/>
          </a:p>
        </p:txBody>
      </p:sp>
      <p:sp>
        <p:nvSpPr>
          <p:cNvPr id="13" name="Holder 3"/>
          <p:cNvSpPr>
            <a:spLocks noGrp="1"/>
          </p:cNvSpPr>
          <p:nvPr>
            <p:ph type="body" idx="1"/>
          </p:nvPr>
        </p:nvSpPr>
        <p:spPr>
          <a:xfrm>
            <a:off x="1524000" y="2030270"/>
            <a:ext cx="7313002" cy="276999"/>
          </a:xfrm>
        </p:spPr>
        <p:txBody>
          <a:bodyPr lIns="0" tIns="0" rIns="0" bIns="0"/>
          <a:lstStyle>
            <a:lvl1pPr>
              <a:defRPr sz="1800" b="1" i="0">
                <a:solidFill>
                  <a:srgbClr val="173C51"/>
                </a:solidFill>
                <a:latin typeface="Arial Narrow"/>
                <a:cs typeface="Arial Narrow"/>
              </a:defRPr>
            </a:lvl1pPr>
          </a:lstStyle>
          <a:p>
            <a:pPr lvl="0"/>
            <a:r>
              <a:rPr lang="de-DE"/>
              <a:t>Textmasterformat bearbeiten</a:t>
            </a:r>
          </a:p>
        </p:txBody>
      </p:sp>
      <p:sp>
        <p:nvSpPr>
          <p:cNvPr id="14" name="Holder 3"/>
          <p:cNvSpPr>
            <a:spLocks noGrp="1"/>
          </p:cNvSpPr>
          <p:nvPr>
            <p:ph type="body" idx="10"/>
          </p:nvPr>
        </p:nvSpPr>
        <p:spPr>
          <a:xfrm>
            <a:off x="1524000" y="945840"/>
            <a:ext cx="7313002" cy="353943"/>
          </a:xfrm>
        </p:spPr>
        <p:txBody>
          <a:bodyPr lIns="0" tIns="0" rIns="0" bIns="0"/>
          <a:lstStyle>
            <a:lvl1pPr>
              <a:defRPr sz="2300" b="1" i="0">
                <a:solidFill>
                  <a:srgbClr val="173C51"/>
                </a:solidFill>
                <a:latin typeface="Arial Narrow"/>
                <a:cs typeface="Arial Narrow"/>
              </a:defRPr>
            </a:lvl1pPr>
          </a:lstStyle>
          <a:p>
            <a:pPr lvl="0"/>
            <a:r>
              <a:rPr lang="de-DE"/>
              <a:t>Textmasterformat bearbeiten</a:t>
            </a:r>
          </a:p>
        </p:txBody>
      </p:sp>
      <p:sp>
        <p:nvSpPr>
          <p:cNvPr id="15" name="Holder 3"/>
          <p:cNvSpPr>
            <a:spLocks noGrp="1"/>
          </p:cNvSpPr>
          <p:nvPr>
            <p:ph type="body" idx="11"/>
          </p:nvPr>
        </p:nvSpPr>
        <p:spPr>
          <a:xfrm>
            <a:off x="1524000" y="2434318"/>
            <a:ext cx="7313002" cy="276999"/>
          </a:xfrm>
        </p:spPr>
        <p:txBody>
          <a:bodyPr lIns="0" tIns="0" rIns="0" bIns="0"/>
          <a:lstStyle>
            <a:lvl1pPr>
              <a:defRPr sz="1800" b="0" i="0">
                <a:solidFill>
                  <a:srgbClr val="173C51"/>
                </a:solidFill>
                <a:latin typeface="Arial Narrow"/>
                <a:cs typeface="Arial Narrow"/>
              </a:defRPr>
            </a:lvl1pPr>
          </a:lstStyle>
          <a:p>
            <a:pPr lvl="0"/>
            <a:r>
              <a:rPr lang="de-DE"/>
              <a:t>Textmasterformat bearbeiten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87997" y="288010"/>
            <a:ext cx="8549005" cy="1125220"/>
          </a:xfrm>
          <a:custGeom>
            <a:avLst/>
            <a:gdLst/>
            <a:ahLst/>
            <a:cxnLst/>
            <a:rect l="l" t="t" r="r" b="b"/>
            <a:pathLst>
              <a:path w="8549005" h="1125220">
                <a:moveTo>
                  <a:pt x="0" y="1124991"/>
                </a:moveTo>
                <a:lnTo>
                  <a:pt x="8548954" y="1124991"/>
                </a:lnTo>
                <a:lnTo>
                  <a:pt x="8548954" y="0"/>
                </a:lnTo>
                <a:lnTo>
                  <a:pt x="0" y="0"/>
                </a:lnTo>
                <a:lnTo>
                  <a:pt x="0" y="1124991"/>
                </a:lnTo>
                <a:close/>
              </a:path>
            </a:pathLst>
          </a:custGeom>
          <a:solidFill>
            <a:srgbClr val="DEE3E6"/>
          </a:solidFill>
        </p:spPr>
        <p:txBody>
          <a:bodyPr wrap="square" lIns="0" tIns="0" rIns="0" bIns="0" rtlCol="0"/>
          <a:lstStyle/>
          <a:p>
            <a:endParaRPr/>
          </a:p>
        </p:txBody>
      </p:sp>
      <p:sp>
        <p:nvSpPr>
          <p:cNvPr id="6" name="object 7"/>
          <p:cNvSpPr/>
          <p:nvPr userDrawn="1"/>
        </p:nvSpPr>
        <p:spPr>
          <a:xfrm>
            <a:off x="1331433" y="685181"/>
            <a:ext cx="0" cy="576000"/>
          </a:xfrm>
          <a:custGeom>
            <a:avLst/>
            <a:gdLst/>
            <a:ahLst/>
            <a:cxnLst/>
            <a:rect l="l" t="t" r="r" b="b"/>
            <a:pathLst>
              <a:path h="534669">
                <a:moveTo>
                  <a:pt x="0" y="0"/>
                </a:moveTo>
                <a:lnTo>
                  <a:pt x="0" y="534111"/>
                </a:lnTo>
              </a:path>
            </a:pathLst>
          </a:custGeom>
          <a:ln w="22872">
            <a:solidFill>
              <a:srgbClr val="173C51"/>
            </a:solidFill>
          </a:ln>
        </p:spPr>
        <p:txBody>
          <a:bodyPr wrap="square" lIns="0" tIns="0" rIns="0" bIns="0" rtlCol="0"/>
          <a:lstStyle/>
          <a:p>
            <a:endParaRPr/>
          </a:p>
        </p:txBody>
      </p:sp>
      <p:sp>
        <p:nvSpPr>
          <p:cNvPr id="7" name="object 8"/>
          <p:cNvSpPr/>
          <p:nvPr userDrawn="1"/>
        </p:nvSpPr>
        <p:spPr>
          <a:xfrm>
            <a:off x="6769137" y="468591"/>
            <a:ext cx="2374900" cy="549910"/>
          </a:xfrm>
          <a:custGeom>
            <a:avLst/>
            <a:gdLst/>
            <a:ahLst/>
            <a:cxnLst/>
            <a:rect l="l" t="t" r="r" b="b"/>
            <a:pathLst>
              <a:path w="2374900" h="549910">
                <a:moveTo>
                  <a:pt x="0" y="549897"/>
                </a:moveTo>
                <a:lnTo>
                  <a:pt x="2374861" y="549897"/>
                </a:lnTo>
                <a:lnTo>
                  <a:pt x="2374861" y="0"/>
                </a:lnTo>
                <a:lnTo>
                  <a:pt x="0" y="0"/>
                </a:lnTo>
                <a:lnTo>
                  <a:pt x="0" y="549897"/>
                </a:lnTo>
                <a:close/>
              </a:path>
            </a:pathLst>
          </a:custGeom>
          <a:solidFill>
            <a:srgbClr val="173C51"/>
          </a:solidFill>
        </p:spPr>
        <p:txBody>
          <a:bodyPr wrap="square" lIns="0" tIns="0" rIns="0" bIns="0" rtlCol="0"/>
          <a:lstStyle/>
          <a:p>
            <a:endParaRPr/>
          </a:p>
        </p:txBody>
      </p:sp>
      <p:sp>
        <p:nvSpPr>
          <p:cNvPr id="8" name="object 12"/>
          <p:cNvSpPr/>
          <p:nvPr userDrawn="1"/>
        </p:nvSpPr>
        <p:spPr>
          <a:xfrm>
            <a:off x="287997" y="1412989"/>
            <a:ext cx="8549005" cy="260350"/>
          </a:xfrm>
          <a:custGeom>
            <a:avLst/>
            <a:gdLst/>
            <a:ahLst/>
            <a:cxnLst/>
            <a:rect l="l" t="t" r="r" b="b"/>
            <a:pathLst>
              <a:path w="8549005" h="260350">
                <a:moveTo>
                  <a:pt x="0" y="260007"/>
                </a:moveTo>
                <a:lnTo>
                  <a:pt x="8548954" y="260007"/>
                </a:lnTo>
                <a:lnTo>
                  <a:pt x="8548954" y="0"/>
                </a:lnTo>
                <a:lnTo>
                  <a:pt x="0" y="0"/>
                </a:lnTo>
                <a:lnTo>
                  <a:pt x="0" y="260007"/>
                </a:lnTo>
                <a:close/>
              </a:path>
            </a:pathLst>
          </a:custGeom>
          <a:solidFill>
            <a:srgbClr val="FF7B46"/>
          </a:solidFill>
        </p:spPr>
        <p:txBody>
          <a:bodyPr wrap="square" lIns="0" tIns="0" rIns="0" bIns="0" rtlCol="0"/>
          <a:lstStyle/>
          <a:p>
            <a:endParaRPr/>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9137" y="469860"/>
            <a:ext cx="2374397" cy="548641"/>
          </a:xfrm>
          <a:prstGeom prst="rect">
            <a:avLst/>
          </a:prstGeom>
        </p:spPr>
      </p:pic>
      <p:sp>
        <p:nvSpPr>
          <p:cNvPr id="10" name="object 6"/>
          <p:cNvSpPr txBox="1"/>
          <p:nvPr userDrawn="1"/>
        </p:nvSpPr>
        <p:spPr>
          <a:xfrm>
            <a:off x="3733800" y="6380310"/>
            <a:ext cx="5122255" cy="184666"/>
          </a:xfrm>
          <a:prstGeom prst="rect">
            <a:avLst/>
          </a:prstGeom>
        </p:spPr>
        <p:txBody>
          <a:bodyPr vert="horz" wrap="square" lIns="0" tIns="0" rIns="0" bIns="0" rtlCol="0">
            <a:spAutoFit/>
          </a:bodyPr>
          <a:lstStyle/>
          <a:p>
            <a:pPr marL="12700" algn="r">
              <a:lnSpc>
                <a:spcPct val="100000"/>
              </a:lnSpc>
              <a:tabLst>
                <a:tab pos="3699510" algn="l"/>
              </a:tabLst>
            </a:pPr>
            <a:r>
              <a:rPr lang="de-DE" sz="1000" spc="-5" dirty="0" err="1">
                <a:solidFill>
                  <a:srgbClr val="173C51"/>
                </a:solidFill>
                <a:latin typeface="Arial Narrow"/>
                <a:cs typeface="Arial Narrow"/>
              </a:rPr>
              <a:t>Kreikebohm</a:t>
            </a:r>
            <a:r>
              <a:rPr lang="de-DE" sz="1000" spc="-5" dirty="0">
                <a:solidFill>
                  <a:srgbClr val="173C51"/>
                </a:solidFill>
                <a:latin typeface="Arial Narrow"/>
                <a:cs typeface="Arial Narrow"/>
              </a:rPr>
              <a:t> </a:t>
            </a:r>
            <a:r>
              <a:rPr sz="1000" spc="-5" dirty="0">
                <a:solidFill>
                  <a:srgbClr val="173C51"/>
                </a:solidFill>
                <a:latin typeface="Arial Narrow"/>
                <a:cs typeface="Arial Narrow"/>
              </a:rPr>
              <a:t>|</a:t>
            </a:r>
            <a:r>
              <a:rPr lang="de-DE" sz="1000" spc="-5" dirty="0">
                <a:solidFill>
                  <a:srgbClr val="173C51"/>
                </a:solidFill>
                <a:latin typeface="Arial Narrow"/>
                <a:cs typeface="Arial Narrow"/>
              </a:rPr>
              <a:t> Reformen in der Rentenversicherung als Dauerthema </a:t>
            </a:r>
            <a:r>
              <a:rPr sz="1000" spc="-5" dirty="0">
                <a:solidFill>
                  <a:srgbClr val="173C51"/>
                </a:solidFill>
                <a:latin typeface="Arial Narrow"/>
                <a:cs typeface="Arial Narrow"/>
              </a:rPr>
              <a:t>|</a:t>
            </a:r>
            <a:r>
              <a:rPr sz="1000" dirty="0">
                <a:solidFill>
                  <a:srgbClr val="173C51"/>
                </a:solidFill>
                <a:latin typeface="Arial Narrow"/>
                <a:cs typeface="Arial Narrow"/>
              </a:rPr>
              <a:t> </a:t>
            </a:r>
            <a:r>
              <a:rPr lang="de-DE" sz="1000" dirty="0">
                <a:solidFill>
                  <a:srgbClr val="173C51"/>
                </a:solidFill>
                <a:latin typeface="Arial Narrow"/>
                <a:cs typeface="Arial Narrow"/>
              </a:rPr>
              <a:t>Hannover</a:t>
            </a:r>
            <a:r>
              <a:rPr sz="1000" dirty="0">
                <a:solidFill>
                  <a:srgbClr val="173C51"/>
                </a:solidFill>
                <a:latin typeface="Arial Narrow"/>
                <a:cs typeface="Arial Narrow"/>
              </a:rPr>
              <a:t>,</a:t>
            </a:r>
            <a:r>
              <a:rPr sz="1000" spc="-5" dirty="0">
                <a:solidFill>
                  <a:srgbClr val="173C51"/>
                </a:solidFill>
                <a:latin typeface="Arial Narrow"/>
                <a:cs typeface="Arial Narrow"/>
              </a:rPr>
              <a:t> </a:t>
            </a:r>
            <a:r>
              <a:rPr lang="de-DE" sz="1000" spc="-5" dirty="0">
                <a:solidFill>
                  <a:srgbClr val="173C51"/>
                </a:solidFill>
                <a:latin typeface="Arial Narrow"/>
                <a:cs typeface="Arial Narrow"/>
              </a:rPr>
              <a:t>19.</a:t>
            </a:r>
            <a:r>
              <a:rPr lang="de-DE" sz="1000" spc="-5" baseline="0" dirty="0">
                <a:solidFill>
                  <a:srgbClr val="173C51"/>
                </a:solidFill>
                <a:latin typeface="Arial Narrow"/>
                <a:cs typeface="Arial Narrow"/>
              </a:rPr>
              <a:t> September</a:t>
            </a:r>
            <a:r>
              <a:rPr lang="de-DE" sz="1000" spc="-5" dirty="0">
                <a:solidFill>
                  <a:srgbClr val="173C51"/>
                </a:solidFill>
                <a:latin typeface="Arial Narrow"/>
                <a:cs typeface="Arial Narrow"/>
              </a:rPr>
              <a:t> </a:t>
            </a:r>
            <a:r>
              <a:rPr lang="de-DE" sz="1000" dirty="0">
                <a:solidFill>
                  <a:srgbClr val="173C51"/>
                </a:solidFill>
                <a:latin typeface="Arial Narrow"/>
                <a:cs typeface="Arial Narrow"/>
              </a:rPr>
              <a:t>2019</a:t>
            </a:r>
            <a:r>
              <a:rPr lang="de-DE" sz="1000" baseline="0" dirty="0">
                <a:solidFill>
                  <a:srgbClr val="173C51"/>
                </a:solidFill>
                <a:latin typeface="Arial Narrow"/>
                <a:cs typeface="Arial Narrow"/>
              </a:rPr>
              <a:t>  </a:t>
            </a:r>
            <a:fld id="{DD71877D-E75E-45AA-A918-0E88D5053E45}" type="slidenum">
              <a:rPr lang="de-DE" sz="1200" b="1" spc="35" smtClean="0">
                <a:solidFill>
                  <a:srgbClr val="173C51"/>
                </a:solidFill>
                <a:latin typeface="Arial Narrow"/>
                <a:cs typeface="Arial Narrow"/>
              </a:rPr>
              <a:pPr marL="12700" algn="r">
                <a:lnSpc>
                  <a:spcPct val="100000"/>
                </a:lnSpc>
                <a:tabLst>
                  <a:tab pos="3699510" algn="l"/>
                </a:tabLst>
              </a:pPr>
              <a:t>‹Nr.›</a:t>
            </a:fld>
            <a:endParaRPr sz="1200" dirty="0">
              <a:latin typeface="Arial Narrow"/>
              <a:cs typeface="Arial Narrow"/>
            </a:endParaRPr>
          </a:p>
        </p:txBody>
      </p:sp>
      <p:sp>
        <p:nvSpPr>
          <p:cNvPr id="11" name="object 13"/>
          <p:cNvSpPr/>
          <p:nvPr userDrawn="1"/>
        </p:nvSpPr>
        <p:spPr>
          <a:xfrm>
            <a:off x="307050" y="6306349"/>
            <a:ext cx="8549005" cy="0"/>
          </a:xfrm>
          <a:custGeom>
            <a:avLst/>
            <a:gdLst/>
            <a:ahLst/>
            <a:cxnLst/>
            <a:rect l="l" t="t" r="r" b="b"/>
            <a:pathLst>
              <a:path w="8549005">
                <a:moveTo>
                  <a:pt x="0" y="0"/>
                </a:moveTo>
                <a:lnTo>
                  <a:pt x="8548954" y="0"/>
                </a:lnTo>
              </a:path>
            </a:pathLst>
          </a:custGeom>
          <a:ln w="12700">
            <a:solidFill>
              <a:srgbClr val="173C51"/>
            </a:solidFill>
          </a:ln>
        </p:spPr>
        <p:txBody>
          <a:bodyPr wrap="square" lIns="0" tIns="0" rIns="0" bIns="0" rtlCol="0"/>
          <a:lstStyle/>
          <a:p>
            <a:endParaRPr/>
          </a:p>
        </p:txBody>
      </p:sp>
      <p:sp>
        <p:nvSpPr>
          <p:cNvPr id="12" name="Holder 2"/>
          <p:cNvSpPr>
            <a:spLocks noGrp="1"/>
          </p:cNvSpPr>
          <p:nvPr>
            <p:ph type="title"/>
          </p:nvPr>
        </p:nvSpPr>
        <p:spPr>
          <a:xfrm>
            <a:off x="1524000" y="609601"/>
            <a:ext cx="5181600" cy="446458"/>
          </a:xfrm>
        </p:spPr>
        <p:txBody>
          <a:bodyPr lIns="0" tIns="0" rIns="0" bIns="0"/>
          <a:lstStyle>
            <a:lvl1pPr>
              <a:defRPr sz="2300" b="0" i="0">
                <a:solidFill>
                  <a:srgbClr val="173C51"/>
                </a:solidFill>
                <a:latin typeface="Arial Narrow"/>
                <a:cs typeface="Arial Narrow"/>
              </a:defRPr>
            </a:lvl1pPr>
          </a:lstStyle>
          <a:p>
            <a:endParaRPr dirty="0"/>
          </a:p>
        </p:txBody>
      </p:sp>
      <p:sp>
        <p:nvSpPr>
          <p:cNvPr id="13" name="Holder 3"/>
          <p:cNvSpPr>
            <a:spLocks noGrp="1"/>
          </p:cNvSpPr>
          <p:nvPr>
            <p:ph type="body" idx="1"/>
          </p:nvPr>
        </p:nvSpPr>
        <p:spPr>
          <a:xfrm>
            <a:off x="1524000" y="2030270"/>
            <a:ext cx="7313002" cy="276999"/>
          </a:xfrm>
        </p:spPr>
        <p:txBody>
          <a:bodyPr lIns="0" tIns="0" rIns="0" bIns="0"/>
          <a:lstStyle>
            <a:lvl1pPr>
              <a:defRPr sz="1800" b="1" i="0">
                <a:solidFill>
                  <a:srgbClr val="173C51"/>
                </a:solidFill>
                <a:latin typeface="Arial Narrow"/>
                <a:cs typeface="Arial Narrow"/>
              </a:defRPr>
            </a:lvl1pPr>
          </a:lstStyle>
          <a:p>
            <a:endParaRPr dirty="0"/>
          </a:p>
        </p:txBody>
      </p:sp>
      <p:sp>
        <p:nvSpPr>
          <p:cNvPr id="14" name="Holder 3"/>
          <p:cNvSpPr>
            <a:spLocks noGrp="1"/>
          </p:cNvSpPr>
          <p:nvPr>
            <p:ph type="body" idx="10"/>
          </p:nvPr>
        </p:nvSpPr>
        <p:spPr>
          <a:xfrm>
            <a:off x="1524000" y="945840"/>
            <a:ext cx="7313002" cy="353943"/>
          </a:xfrm>
        </p:spPr>
        <p:txBody>
          <a:bodyPr lIns="0" tIns="0" rIns="0" bIns="0"/>
          <a:lstStyle>
            <a:lvl1pPr>
              <a:defRPr sz="2300" b="1" i="0">
                <a:solidFill>
                  <a:srgbClr val="173C51"/>
                </a:solidFill>
                <a:latin typeface="Arial Narrow"/>
                <a:cs typeface="Arial Narrow"/>
              </a:defRPr>
            </a:lvl1pPr>
          </a:lstStyle>
          <a:p>
            <a:endParaRPr dirty="0"/>
          </a:p>
        </p:txBody>
      </p:sp>
      <p:sp>
        <p:nvSpPr>
          <p:cNvPr id="15" name="Holder 3"/>
          <p:cNvSpPr>
            <a:spLocks noGrp="1"/>
          </p:cNvSpPr>
          <p:nvPr>
            <p:ph type="body" idx="11"/>
          </p:nvPr>
        </p:nvSpPr>
        <p:spPr>
          <a:xfrm>
            <a:off x="1524000" y="2434318"/>
            <a:ext cx="7313002" cy="276999"/>
          </a:xfrm>
        </p:spPr>
        <p:txBody>
          <a:bodyPr lIns="0" tIns="0" rIns="0" bIns="0"/>
          <a:lstStyle>
            <a:lvl1pPr>
              <a:defRPr sz="1800" b="0" i="0">
                <a:solidFill>
                  <a:srgbClr val="173C51"/>
                </a:solidFill>
                <a:latin typeface="Arial Narrow"/>
                <a:cs typeface="Arial Narrow"/>
              </a:defRPr>
            </a:lvl1pPr>
          </a:lstStyle>
          <a:p>
            <a:endParaRPr dirty="0"/>
          </a:p>
        </p:txBody>
      </p:sp>
    </p:spTree>
    <p:extLst>
      <p:ext uri="{BB962C8B-B14F-4D97-AF65-F5344CB8AC3E}">
        <p14:creationId xmlns:p14="http://schemas.microsoft.com/office/powerpoint/2010/main" val="28012951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87997" y="287972"/>
            <a:ext cx="8568055" cy="4464050"/>
          </a:xfrm>
          <a:custGeom>
            <a:avLst/>
            <a:gdLst/>
            <a:ahLst/>
            <a:cxnLst/>
            <a:rect l="l" t="t" r="r" b="b"/>
            <a:pathLst>
              <a:path w="8568055" h="4464050">
                <a:moveTo>
                  <a:pt x="0" y="4464024"/>
                </a:moveTo>
                <a:lnTo>
                  <a:pt x="8568004" y="4464024"/>
                </a:lnTo>
                <a:lnTo>
                  <a:pt x="8568004" y="0"/>
                </a:lnTo>
                <a:lnTo>
                  <a:pt x="0" y="0"/>
                </a:lnTo>
                <a:lnTo>
                  <a:pt x="0" y="4464024"/>
                </a:lnTo>
                <a:close/>
              </a:path>
            </a:pathLst>
          </a:custGeom>
          <a:solidFill>
            <a:srgbClr val="DEE3E6"/>
          </a:solidFill>
        </p:spPr>
        <p:txBody>
          <a:bodyPr wrap="square" lIns="0" tIns="0" rIns="0" bIns="0" rtlCol="0"/>
          <a:lstStyle/>
          <a:p>
            <a:endParaRPr dirty="0"/>
          </a:p>
        </p:txBody>
      </p:sp>
      <p:sp>
        <p:nvSpPr>
          <p:cNvPr id="17" name="bk object 17"/>
          <p:cNvSpPr/>
          <p:nvPr/>
        </p:nvSpPr>
        <p:spPr>
          <a:xfrm>
            <a:off x="287997" y="4751997"/>
            <a:ext cx="8568055" cy="260350"/>
          </a:xfrm>
          <a:custGeom>
            <a:avLst/>
            <a:gdLst/>
            <a:ahLst/>
            <a:cxnLst/>
            <a:rect l="l" t="t" r="r" b="b"/>
            <a:pathLst>
              <a:path w="8568055" h="260350">
                <a:moveTo>
                  <a:pt x="0" y="260007"/>
                </a:moveTo>
                <a:lnTo>
                  <a:pt x="8568004" y="260007"/>
                </a:lnTo>
                <a:lnTo>
                  <a:pt x="8568004" y="0"/>
                </a:lnTo>
                <a:lnTo>
                  <a:pt x="0" y="0"/>
                </a:lnTo>
                <a:lnTo>
                  <a:pt x="0" y="260007"/>
                </a:lnTo>
                <a:close/>
              </a:path>
            </a:pathLst>
          </a:custGeom>
          <a:solidFill>
            <a:srgbClr val="FF7B46"/>
          </a:solidFill>
        </p:spPr>
        <p:txBody>
          <a:bodyPr wrap="square" lIns="0" tIns="0" rIns="0" bIns="0" rtlCol="0"/>
          <a:lstStyle/>
          <a:p>
            <a:endParaRPr dirty="0"/>
          </a:p>
        </p:txBody>
      </p:sp>
      <p:sp>
        <p:nvSpPr>
          <p:cNvPr id="2" name="Holder 2"/>
          <p:cNvSpPr>
            <a:spLocks noGrp="1"/>
          </p:cNvSpPr>
          <p:nvPr>
            <p:ph type="title"/>
          </p:nvPr>
        </p:nvSpPr>
        <p:spPr>
          <a:xfrm>
            <a:off x="2015985" y="1295416"/>
            <a:ext cx="5112029" cy="1752600"/>
          </a:xfrm>
          <a:prstGeom prst="rect">
            <a:avLst/>
          </a:prstGeom>
        </p:spPr>
        <p:txBody>
          <a:bodyPr wrap="square" lIns="0" tIns="0" rIns="0" bIns="0">
            <a:spAutoFit/>
          </a:bodyPr>
          <a:lstStyle>
            <a:lvl1pPr>
              <a:defRPr sz="3300" b="0" i="0">
                <a:solidFill>
                  <a:srgbClr val="173C51"/>
                </a:solidFill>
                <a:latin typeface="Arial Narrow"/>
                <a:cs typeface="Arial Narrow"/>
              </a:defRPr>
            </a:lvl1pPr>
          </a:lstStyle>
          <a:p>
            <a:endParaRPr/>
          </a:p>
        </p:txBody>
      </p:sp>
      <p:sp>
        <p:nvSpPr>
          <p:cNvPr id="3" name="Holder 3"/>
          <p:cNvSpPr>
            <a:spLocks noGrp="1"/>
          </p:cNvSpPr>
          <p:nvPr>
            <p:ph type="body" idx="1"/>
          </p:nvPr>
        </p:nvSpPr>
        <p:spPr>
          <a:xfrm>
            <a:off x="2015985" y="1295416"/>
            <a:ext cx="5112029" cy="1752600"/>
          </a:xfrm>
          <a:prstGeom prst="rect">
            <a:avLst/>
          </a:prstGeom>
        </p:spPr>
        <p:txBody>
          <a:bodyPr wrap="square" lIns="0" tIns="0" rIns="0" bIns="0">
            <a:spAutoFit/>
          </a:bodyPr>
          <a:lstStyle>
            <a:lvl1pPr>
              <a:defRPr sz="3300" b="0" i="0">
                <a:solidFill>
                  <a:srgbClr val="173C51"/>
                </a:solidFill>
                <a:latin typeface="Arial Narrow"/>
                <a:cs typeface="Arial Narrow"/>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10/29/2019</a:t>
            </a:fld>
            <a:endParaRPr lang="en-US" dirty="0"/>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dirty="0"/>
          </a:p>
        </p:txBody>
      </p:sp>
    </p:spTree>
  </p:cSld>
  <p:clrMap bg1="lt1" tx1="dk1" bg2="lt2" tx2="dk2" accent1="accent1" accent2="accent2" accent3="accent3" accent4="accent4" accent5="accent5" accent6="accent6" hlink="hlink" folHlink="folHlink"/>
  <p:sldLayoutIdLst>
    <p:sldLayoutId id="2147483662" r:id="rId1"/>
    <p:sldLayoutId id="2147483665" r:id="rId2"/>
    <p:sldLayoutId id="2147483669" r:id="rId3"/>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rentenpaket.de/SharedDocs/Videos/rp/2014-01-28-rentenpaket-nahles-960x540.html"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notesSlide" Target="../notesSlides/notesSlide5.xml"/><Relationship Id="rId7"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2015985" y="1550391"/>
            <a:ext cx="6177039" cy="2962349"/>
          </a:xfrm>
          <a:prstGeom prst="rect">
            <a:avLst/>
          </a:prstGeom>
        </p:spPr>
        <p:txBody>
          <a:bodyPr vert="horz" wrap="square" lIns="0" tIns="0" rIns="0" bIns="0" rtlCol="0">
            <a:spAutoFit/>
          </a:bodyPr>
          <a:lstStyle/>
          <a:p>
            <a:pPr marL="12700" lvl="0">
              <a:lnSpc>
                <a:spcPts val="3729"/>
              </a:lnSpc>
              <a:defRPr/>
            </a:pPr>
            <a:r>
              <a:rPr lang="de-DE" spc="75" dirty="0"/>
              <a:t>Reformen in der Rentenversicherung als Dauerthema – Ausblick auf die nächsten Jahre</a:t>
            </a:r>
          </a:p>
          <a:p>
            <a:pPr marL="12700" marR="0" lvl="0" indent="0" algn="l" defTabSz="914400" rtl="0" eaLnBrk="1" fontAlgn="auto" latinLnBrk="0" hangingPunct="1">
              <a:lnSpc>
                <a:spcPts val="1895"/>
              </a:lnSpc>
              <a:spcBef>
                <a:spcPts val="70"/>
              </a:spcBef>
              <a:spcAft>
                <a:spcPts val="0"/>
              </a:spcAft>
              <a:buClrTx/>
              <a:buSzTx/>
              <a:buFontTx/>
              <a:buNone/>
              <a:tabLst/>
              <a:defRPr/>
            </a:pPr>
            <a:endParaRPr lang="de-DE" sz="1400" kern="1200" spc="45" dirty="0"/>
          </a:p>
          <a:p>
            <a:pPr marL="12700" marR="0" lvl="0" indent="0" algn="l" defTabSz="914400" rtl="0" eaLnBrk="1" fontAlgn="auto" latinLnBrk="0" hangingPunct="1">
              <a:lnSpc>
                <a:spcPts val="1895"/>
              </a:lnSpc>
              <a:spcBef>
                <a:spcPts val="70"/>
              </a:spcBef>
              <a:spcAft>
                <a:spcPts val="0"/>
              </a:spcAft>
              <a:buClrTx/>
              <a:buSzTx/>
              <a:buFontTx/>
              <a:buNone/>
              <a:tabLst/>
              <a:defRPr/>
            </a:pPr>
            <a:endParaRPr lang="de-DE" sz="1400" kern="1200" spc="45" dirty="0"/>
          </a:p>
          <a:p>
            <a:pPr marL="12700" marR="0" lvl="0" indent="0" algn="l" defTabSz="914400" rtl="0" eaLnBrk="1" fontAlgn="auto" latinLnBrk="0" hangingPunct="1">
              <a:lnSpc>
                <a:spcPts val="1895"/>
              </a:lnSpc>
              <a:spcBef>
                <a:spcPts val="70"/>
              </a:spcBef>
              <a:spcAft>
                <a:spcPts val="0"/>
              </a:spcAft>
              <a:buClrTx/>
              <a:buSzTx/>
              <a:buFontTx/>
              <a:buNone/>
              <a:tabLst/>
              <a:defRPr/>
            </a:pPr>
            <a:r>
              <a:rPr lang="de-DE" sz="1600" kern="1200" spc="45" dirty="0"/>
              <a:t>Prof. Dr. Ralf </a:t>
            </a:r>
            <a:r>
              <a:rPr lang="de-DE" sz="1600" kern="1200" spc="45" dirty="0" err="1"/>
              <a:t>Kreikebohm</a:t>
            </a:r>
            <a:r>
              <a:rPr lang="de-DE" sz="1600" kern="1200" spc="45" dirty="0"/>
              <a:t>, TU Braunschweig</a:t>
            </a:r>
          </a:p>
          <a:p>
            <a:pPr marL="12700" marR="0" lvl="0" indent="0" algn="l" defTabSz="914400" rtl="0" eaLnBrk="1" fontAlgn="auto" latinLnBrk="0" hangingPunct="1">
              <a:lnSpc>
                <a:spcPts val="1895"/>
              </a:lnSpc>
              <a:spcBef>
                <a:spcPts val="70"/>
              </a:spcBef>
              <a:spcAft>
                <a:spcPts val="0"/>
              </a:spcAft>
              <a:buClrTx/>
              <a:buSzTx/>
              <a:buFontTx/>
              <a:buNone/>
              <a:tabLst/>
              <a:defRPr/>
            </a:pPr>
            <a:endParaRPr lang="de-DE" sz="1600" kern="1200" dirty="0"/>
          </a:p>
          <a:p>
            <a:pPr marL="12700" marR="0" lvl="0" indent="0" algn="l" defTabSz="914400" rtl="0" eaLnBrk="1" fontAlgn="auto" latinLnBrk="0" hangingPunct="1">
              <a:lnSpc>
                <a:spcPts val="1895"/>
              </a:lnSpc>
              <a:spcBef>
                <a:spcPts val="70"/>
              </a:spcBef>
              <a:spcAft>
                <a:spcPts val="0"/>
              </a:spcAft>
              <a:buClrTx/>
              <a:buSzTx/>
              <a:buFontTx/>
              <a:buNone/>
              <a:tabLst/>
              <a:defRPr/>
            </a:pPr>
            <a:r>
              <a:rPr lang="de-DE" sz="1600" kern="1200" dirty="0"/>
              <a:t>KKH-Versichertengemeinschaft e.V. – Regionalgruppenversammlung</a:t>
            </a:r>
          </a:p>
          <a:p>
            <a:pPr marL="12700" marR="0" lvl="0" indent="0" algn="l" defTabSz="914400" rtl="0" eaLnBrk="1" fontAlgn="auto" latinLnBrk="0" hangingPunct="1">
              <a:lnSpc>
                <a:spcPts val="1895"/>
              </a:lnSpc>
              <a:spcBef>
                <a:spcPts val="70"/>
              </a:spcBef>
              <a:spcAft>
                <a:spcPts val="0"/>
              </a:spcAft>
              <a:buClrTx/>
              <a:buSzTx/>
              <a:buFontTx/>
              <a:buNone/>
              <a:tabLst/>
              <a:defRPr/>
            </a:pPr>
            <a:r>
              <a:rPr lang="de-DE" sz="1600" kern="1200" dirty="0"/>
              <a:t>Hannover, 19. September</a:t>
            </a:r>
            <a:r>
              <a:rPr lang="de-DE" sz="1600" kern="1200" spc="90" dirty="0"/>
              <a:t> </a:t>
            </a:r>
            <a:r>
              <a:rPr lang="de-DE" sz="1600" kern="1200" spc="45" dirty="0"/>
              <a:t>2019</a:t>
            </a:r>
            <a:endParaRPr lang="de-DE" sz="1600" kern="1200" dirty="0">
              <a:solidFill>
                <a:prstClr val="black"/>
              </a:solidFill>
            </a:endParaRPr>
          </a:p>
        </p:txBody>
      </p:sp>
      <p:sp>
        <p:nvSpPr>
          <p:cNvPr id="4" name="object 4"/>
          <p:cNvSpPr/>
          <p:nvPr/>
        </p:nvSpPr>
        <p:spPr>
          <a:xfrm>
            <a:off x="1829433" y="1332000"/>
            <a:ext cx="0" cy="2916555"/>
          </a:xfrm>
          <a:custGeom>
            <a:avLst/>
            <a:gdLst/>
            <a:ahLst/>
            <a:cxnLst/>
            <a:rect l="l" t="t" r="r" b="b"/>
            <a:pathLst>
              <a:path h="2916554">
                <a:moveTo>
                  <a:pt x="0" y="0"/>
                </a:moveTo>
                <a:lnTo>
                  <a:pt x="0" y="2915996"/>
                </a:lnTo>
              </a:path>
            </a:pathLst>
          </a:custGeom>
          <a:ln w="22872">
            <a:solidFill>
              <a:srgbClr val="173C51"/>
            </a:solidFill>
          </a:ln>
        </p:spPr>
        <p:txBody>
          <a:bodyPr wrap="square" lIns="0" tIns="0" rIns="0" bIns="0" rtlCol="0"/>
          <a:lstStyle/>
          <a:p>
            <a:endParaRPr dirty="0"/>
          </a:p>
        </p:txBody>
      </p:sp>
      <p:sp>
        <p:nvSpPr>
          <p:cNvPr id="5" name="object 5"/>
          <p:cNvSpPr/>
          <p:nvPr/>
        </p:nvSpPr>
        <p:spPr>
          <a:xfrm>
            <a:off x="288000" y="5012010"/>
            <a:ext cx="8567989" cy="1561115"/>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4"/>
          <p:cNvSpPr txBox="1">
            <a:spLocks/>
          </p:cNvSpPr>
          <p:nvPr/>
        </p:nvSpPr>
        <p:spPr>
          <a:xfrm>
            <a:off x="1037591" y="1677301"/>
            <a:ext cx="7415783" cy="402931"/>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342900" lvl="2" indent="-342900">
              <a:lnSpc>
                <a:spcPct val="150000"/>
              </a:lnSpc>
              <a:buFont typeface="Wingdings" panose="05000000000000000000" pitchFamily="2" charset="2"/>
              <a:buChar char="Ø"/>
            </a:pPr>
            <a:r>
              <a:rPr lang="de-DE" sz="2000" b="1" kern="0" dirty="0">
                <a:solidFill>
                  <a:srgbClr val="244C62"/>
                </a:solidFill>
                <a:latin typeface="Arial Narrow"/>
                <a:cs typeface="Arial Narrow"/>
              </a:rPr>
              <a:t>Sinkendes Rentenniveau</a:t>
            </a:r>
          </a:p>
        </p:txBody>
      </p:sp>
      <p:sp>
        <p:nvSpPr>
          <p:cNvPr id="5" name="Textplatzhalter 4"/>
          <p:cNvSpPr txBox="1">
            <a:spLocks/>
          </p:cNvSpPr>
          <p:nvPr/>
        </p:nvSpPr>
        <p:spPr>
          <a:xfrm>
            <a:off x="1384600" y="2268988"/>
            <a:ext cx="6726128" cy="3951851"/>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90000"/>
              </a:lnSpc>
              <a:spcBef>
                <a:spcPct val="100000"/>
              </a:spcBef>
            </a:pPr>
            <a:r>
              <a:rPr lang="de-DE" sz="1600" dirty="0">
                <a:solidFill>
                  <a:srgbClr val="083163"/>
                </a:solidFill>
              </a:rPr>
              <a:t>Ein Absinken des Rentenniveaus heißt nicht, dass die Brutto-Renten sinken. Das ist durch die Rentengarantie sogar gesetzlich ausgeschlossen. Sie werden auch künftig steigen, aber nicht so stark wie die Einkommen.</a:t>
            </a:r>
          </a:p>
          <a:p>
            <a:pPr>
              <a:lnSpc>
                <a:spcPct val="90000"/>
              </a:lnSpc>
              <a:spcBef>
                <a:spcPct val="100000"/>
              </a:spcBef>
            </a:pPr>
            <a:r>
              <a:rPr lang="de-DE" sz="1600" dirty="0">
                <a:solidFill>
                  <a:srgbClr val="083163"/>
                </a:solidFill>
              </a:rPr>
              <a:t>In den kommenden Jahren wird sich die Anzahl der Rentenbezieher im Verhältnis zu der Zahl der Beitragszahler weiter erhöhen. Um vor diesem Hintergrund die Finanzierung der Renten auch langfristig sicher zu stellen, wurden in den vergangenen Jahren verschiedene Reformen vorgenommen. </a:t>
            </a:r>
          </a:p>
          <a:p>
            <a:pPr>
              <a:lnSpc>
                <a:spcPct val="90000"/>
              </a:lnSpc>
              <a:spcBef>
                <a:spcPct val="100000"/>
              </a:spcBef>
            </a:pPr>
            <a:r>
              <a:rPr lang="de-DE" sz="1600" dirty="0">
                <a:solidFill>
                  <a:srgbClr val="083163"/>
                </a:solidFill>
              </a:rPr>
              <a:t>Unter anderem wurde die Formel zur jährlichen Anpassung der Renten um einen Nachhaltigkeitsfaktor und einen Beitragssatzfaktor ergänzt. </a:t>
            </a:r>
          </a:p>
          <a:p>
            <a:pPr>
              <a:lnSpc>
                <a:spcPct val="90000"/>
              </a:lnSpc>
              <a:spcBef>
                <a:spcPct val="100000"/>
              </a:spcBef>
            </a:pPr>
            <a:r>
              <a:rPr lang="de-DE" sz="1600" dirty="0">
                <a:solidFill>
                  <a:srgbClr val="083163"/>
                </a:solidFill>
              </a:rPr>
              <a:t>Steigt seither die Zahl der Rentner schneller als die Zahl der Beitragszahler, dämpft der Nachhaltigkeitsfaktor den Anstieg der Renten. </a:t>
            </a:r>
          </a:p>
          <a:p>
            <a:pPr>
              <a:lnSpc>
                <a:spcPct val="90000"/>
              </a:lnSpc>
              <a:spcBef>
                <a:spcPct val="100000"/>
              </a:spcBef>
            </a:pPr>
            <a:r>
              <a:rPr lang="de-DE" sz="1600" dirty="0">
                <a:solidFill>
                  <a:srgbClr val="083163"/>
                </a:solidFill>
              </a:rPr>
              <a:t>Zusätzlich wird die Anpassung der Renten über den Beitragssatzfaktor gedämpft, wenn die Rentenversicherungsbeiträge steigen.</a:t>
            </a:r>
            <a:endParaRPr lang="de-DE" altLang="de-DE" sz="1600" dirty="0">
              <a:solidFill>
                <a:srgbClr val="083163"/>
              </a:solidFill>
              <a:cs typeface="Times New Roman" pitchFamily="18" charset="0"/>
            </a:endParaRPr>
          </a:p>
        </p:txBody>
      </p:sp>
      <p:sp>
        <p:nvSpPr>
          <p:cNvPr id="7" name="Titel 1"/>
          <p:cNvSpPr>
            <a:spLocks noGrp="1"/>
          </p:cNvSpPr>
          <p:nvPr>
            <p:ph type="title"/>
          </p:nvPr>
        </p:nvSpPr>
        <p:spPr>
          <a:xfrm>
            <a:off x="1524000" y="590968"/>
            <a:ext cx="5181600" cy="707886"/>
          </a:xfrm>
        </p:spPr>
        <p:txBody>
          <a:bodyPr/>
          <a:lstStyle/>
          <a:p>
            <a:r>
              <a:rPr lang="de-DE" b="1" dirty="0"/>
              <a:t>I.   Ausgangslage</a:t>
            </a:r>
            <a:br>
              <a:rPr lang="de-DE" b="1" dirty="0"/>
            </a:br>
            <a:r>
              <a:rPr lang="de-DE" b="1" dirty="0"/>
              <a:t>d) Jetzige und zukünftige Probleme</a:t>
            </a:r>
          </a:p>
        </p:txBody>
      </p:sp>
    </p:spTree>
    <p:extLst>
      <p:ext uri="{BB962C8B-B14F-4D97-AF65-F5344CB8AC3E}">
        <p14:creationId xmlns:p14="http://schemas.microsoft.com/office/powerpoint/2010/main" val="2547093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4"/>
          <p:cNvSpPr txBox="1">
            <a:spLocks/>
          </p:cNvSpPr>
          <p:nvPr/>
        </p:nvSpPr>
        <p:spPr>
          <a:xfrm>
            <a:off x="1037591" y="1677301"/>
            <a:ext cx="7415783" cy="402931"/>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342900" lvl="2" indent="-342900">
              <a:lnSpc>
                <a:spcPct val="150000"/>
              </a:lnSpc>
              <a:buFont typeface="Wingdings" panose="05000000000000000000" pitchFamily="2" charset="2"/>
              <a:buChar char="Ø"/>
            </a:pPr>
            <a:r>
              <a:rPr lang="de-DE" sz="2000" b="1" kern="0" dirty="0">
                <a:solidFill>
                  <a:srgbClr val="244C62"/>
                </a:solidFill>
                <a:latin typeface="Arial Narrow"/>
                <a:cs typeface="Arial Narrow"/>
              </a:rPr>
              <a:t>Stärkung des Ausbaus der Altersvorsorge in der 2. und 3. Säule</a:t>
            </a:r>
          </a:p>
        </p:txBody>
      </p:sp>
      <p:sp>
        <p:nvSpPr>
          <p:cNvPr id="5" name="Textplatzhalter 4"/>
          <p:cNvSpPr txBox="1">
            <a:spLocks/>
          </p:cNvSpPr>
          <p:nvPr/>
        </p:nvSpPr>
        <p:spPr>
          <a:xfrm>
            <a:off x="1384600" y="2268988"/>
            <a:ext cx="6726128" cy="4016484"/>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25000"/>
              </a:lnSpc>
              <a:spcBef>
                <a:spcPct val="100000"/>
              </a:spcBef>
            </a:pPr>
            <a:r>
              <a:rPr lang="de-DE" dirty="0">
                <a:solidFill>
                  <a:srgbClr val="083163"/>
                </a:solidFill>
              </a:rPr>
              <a:t>Ende 2015 hatten ca. 17,7 Mio. sozialversicherungspflichtig Beschäftigte bei ihrem aktuellen Arbeitgeber eine Betriebsrentenanwartschaft, das sind knapp 60 Prozent aller sozialversicherungspflichtig Beschäftigten. </a:t>
            </a:r>
          </a:p>
          <a:p>
            <a:pPr>
              <a:lnSpc>
                <a:spcPct val="125000"/>
              </a:lnSpc>
              <a:spcBef>
                <a:spcPct val="100000"/>
              </a:spcBef>
            </a:pPr>
            <a:r>
              <a:rPr lang="de-DE" dirty="0">
                <a:solidFill>
                  <a:srgbClr val="083163"/>
                </a:solidFill>
              </a:rPr>
              <a:t>Auch wenn dies gegenüber 2001 eine Steigerung um ca. 30 Prozent bedeutet und viele Beschäftigte eine zusätzliche Altersvorsorge über eine private Riester-Rente oder auch auf andere Art und Weise aufbauen, sind weitere Anstrengungen und neue Wege notwendig, um eine möglichst hohe Abdeckung der betrieblichen Altersversorgung und damit ein höheres Versorgungsniveau durch zusätzliche Altersvorsorge zu erreichen.</a:t>
            </a:r>
          </a:p>
          <a:p>
            <a:pPr>
              <a:lnSpc>
                <a:spcPct val="125000"/>
              </a:lnSpc>
              <a:spcBef>
                <a:spcPct val="100000"/>
              </a:spcBef>
            </a:pPr>
            <a:r>
              <a:rPr lang="de-DE" sz="1600" dirty="0">
                <a:solidFill>
                  <a:srgbClr val="083163"/>
                </a:solidFill>
              </a:rPr>
              <a:t>(aus der Gesetzesbegründung zum Betriebsrentenstärkungsgesetz)</a:t>
            </a:r>
          </a:p>
        </p:txBody>
      </p:sp>
      <p:sp>
        <p:nvSpPr>
          <p:cNvPr id="6" name="Titel 1"/>
          <p:cNvSpPr>
            <a:spLocks noGrp="1"/>
          </p:cNvSpPr>
          <p:nvPr>
            <p:ph type="title"/>
          </p:nvPr>
        </p:nvSpPr>
        <p:spPr>
          <a:xfrm>
            <a:off x="1524000" y="590968"/>
            <a:ext cx="5181600" cy="707886"/>
          </a:xfrm>
        </p:spPr>
        <p:txBody>
          <a:bodyPr/>
          <a:lstStyle/>
          <a:p>
            <a:r>
              <a:rPr lang="de-DE" b="1" dirty="0"/>
              <a:t>I.   Ausgangslage</a:t>
            </a:r>
            <a:br>
              <a:rPr lang="de-DE" b="1" dirty="0"/>
            </a:br>
            <a:r>
              <a:rPr lang="de-DE" b="1" dirty="0"/>
              <a:t>d) Jetzige und zukünftige Probleme</a:t>
            </a:r>
          </a:p>
        </p:txBody>
      </p:sp>
    </p:spTree>
    <p:extLst>
      <p:ext uri="{BB962C8B-B14F-4D97-AF65-F5344CB8AC3E}">
        <p14:creationId xmlns:p14="http://schemas.microsoft.com/office/powerpoint/2010/main" val="1127133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4"/>
          <p:cNvSpPr txBox="1">
            <a:spLocks/>
          </p:cNvSpPr>
          <p:nvPr/>
        </p:nvSpPr>
        <p:spPr>
          <a:xfrm>
            <a:off x="1037591" y="1677301"/>
            <a:ext cx="7415783" cy="402931"/>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342900" lvl="2" indent="-342900">
              <a:lnSpc>
                <a:spcPct val="150000"/>
              </a:lnSpc>
              <a:buFont typeface="Wingdings" panose="05000000000000000000" pitchFamily="2" charset="2"/>
              <a:buChar char="Ø"/>
            </a:pPr>
            <a:r>
              <a:rPr lang="de-DE" sz="2000" b="1" kern="0" dirty="0">
                <a:solidFill>
                  <a:srgbClr val="244C62"/>
                </a:solidFill>
                <a:latin typeface="Arial Narrow"/>
                <a:cs typeface="Arial Narrow"/>
              </a:rPr>
              <a:t>Altersarmut</a:t>
            </a:r>
          </a:p>
        </p:txBody>
      </p:sp>
      <p:sp>
        <p:nvSpPr>
          <p:cNvPr id="5" name="Textplatzhalter 4"/>
          <p:cNvSpPr txBox="1">
            <a:spLocks/>
          </p:cNvSpPr>
          <p:nvPr/>
        </p:nvSpPr>
        <p:spPr>
          <a:xfrm>
            <a:off x="1384600" y="2268988"/>
            <a:ext cx="6918152" cy="3237809"/>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90000"/>
              </a:lnSpc>
              <a:spcBef>
                <a:spcPct val="100000"/>
              </a:spcBef>
            </a:pPr>
            <a:r>
              <a:rPr lang="de-DE" dirty="0">
                <a:solidFill>
                  <a:srgbClr val="083163"/>
                </a:solidFill>
                <a:latin typeface="Arial Narrow" panose="020B0606020202030204" pitchFamily="34" charset="0"/>
              </a:rPr>
              <a:t>„Es ist inzwischen weitgehend unstrittig, dass Altersarmut häufig auf konkret benennbare Ursachen zurückzuführen ist: </a:t>
            </a:r>
          </a:p>
          <a:p>
            <a:pPr marL="742950" lvl="1" indent="-285750">
              <a:lnSpc>
                <a:spcPct val="90000"/>
              </a:lnSpc>
              <a:spcBef>
                <a:spcPct val="100000"/>
              </a:spcBef>
              <a:buFont typeface="Wingdings" panose="05000000000000000000" pitchFamily="2" charset="2"/>
              <a:buChar char="§"/>
            </a:pPr>
            <a:r>
              <a:rPr lang="de-DE" dirty="0">
                <a:solidFill>
                  <a:srgbClr val="083163"/>
                </a:solidFill>
                <a:latin typeface="Arial Narrow" panose="020B0606020202030204" pitchFamily="34" charset="0"/>
              </a:rPr>
              <a:t>langjährige Tätigkeit im Niedriglohnsektor, </a:t>
            </a:r>
          </a:p>
          <a:p>
            <a:pPr marL="742950" lvl="1" indent="-285750">
              <a:lnSpc>
                <a:spcPct val="90000"/>
              </a:lnSpc>
              <a:buFont typeface="Wingdings" panose="05000000000000000000" pitchFamily="2" charset="2"/>
              <a:buChar char="§"/>
            </a:pPr>
            <a:r>
              <a:rPr lang="de-DE" dirty="0">
                <a:solidFill>
                  <a:srgbClr val="083163"/>
                </a:solidFill>
                <a:latin typeface="Arial Narrow" panose="020B0606020202030204" pitchFamily="34" charset="0"/>
              </a:rPr>
              <a:t>Langzeitarbeitslosigkeit, </a:t>
            </a:r>
          </a:p>
          <a:p>
            <a:pPr marL="742950" lvl="1" indent="-285750">
              <a:lnSpc>
                <a:spcPct val="90000"/>
              </a:lnSpc>
              <a:buFont typeface="Wingdings" panose="05000000000000000000" pitchFamily="2" charset="2"/>
              <a:buChar char="§"/>
            </a:pPr>
            <a:r>
              <a:rPr lang="de-DE" dirty="0">
                <a:solidFill>
                  <a:srgbClr val="083163"/>
                </a:solidFill>
                <a:latin typeface="Arial Narrow" panose="020B0606020202030204" pitchFamily="34" charset="0"/>
              </a:rPr>
              <a:t>selbständige Tätigkeit ohne Alterssicherung oder </a:t>
            </a:r>
          </a:p>
          <a:p>
            <a:pPr marL="742950" lvl="1" indent="-285750">
              <a:lnSpc>
                <a:spcPct val="90000"/>
              </a:lnSpc>
              <a:buFont typeface="Wingdings" panose="05000000000000000000" pitchFamily="2" charset="2"/>
              <a:buChar char="§"/>
            </a:pPr>
            <a:r>
              <a:rPr lang="de-DE" dirty="0">
                <a:solidFill>
                  <a:srgbClr val="083163"/>
                </a:solidFill>
                <a:latin typeface="Arial Narrow" panose="020B0606020202030204" pitchFamily="34" charset="0"/>
              </a:rPr>
              <a:t>vorzeitige Erwerbsunfähigkeit. </a:t>
            </a:r>
          </a:p>
          <a:p>
            <a:pPr>
              <a:lnSpc>
                <a:spcPct val="90000"/>
              </a:lnSpc>
              <a:spcBef>
                <a:spcPct val="100000"/>
              </a:spcBef>
            </a:pPr>
            <a:r>
              <a:rPr lang="de-DE" dirty="0">
                <a:solidFill>
                  <a:srgbClr val="083163"/>
                </a:solidFill>
                <a:latin typeface="Arial Narrow" panose="020B0606020202030204" pitchFamily="34" charset="0"/>
              </a:rPr>
              <a:t>Bei der Vermeidung von Altersarmut bedarf es auf jeden Fall auch gezielter, ursachengerechter Ansätze.“ </a:t>
            </a:r>
          </a:p>
          <a:p>
            <a:pPr>
              <a:lnSpc>
                <a:spcPct val="90000"/>
              </a:lnSpc>
              <a:spcBef>
                <a:spcPct val="100000"/>
              </a:spcBef>
            </a:pPr>
            <a:r>
              <a:rPr lang="de-DE" sz="1600" dirty="0">
                <a:solidFill>
                  <a:srgbClr val="083163"/>
                </a:solidFill>
                <a:latin typeface="Arial Narrow" panose="020B0606020202030204" pitchFamily="34" charset="0"/>
              </a:rPr>
              <a:t>(Annelie </a:t>
            </a:r>
            <a:r>
              <a:rPr lang="de-DE" sz="1600" dirty="0" err="1">
                <a:solidFill>
                  <a:srgbClr val="083163"/>
                </a:solidFill>
                <a:latin typeface="Arial Narrow" panose="020B0606020202030204" pitchFamily="34" charset="0"/>
              </a:rPr>
              <a:t>Buntenbach</a:t>
            </a:r>
            <a:r>
              <a:rPr lang="de-DE" sz="1600" dirty="0">
                <a:solidFill>
                  <a:srgbClr val="083163"/>
                </a:solidFill>
                <a:latin typeface="Arial Narrow" panose="020B0606020202030204" pitchFamily="34" charset="0"/>
              </a:rPr>
              <a:t>, Vorsitzende des Bundesvorstandes der DRV Bund,12. aktuelles Presseseminar der DRV Bund, 9. und 10. November 2016 in Würzburg)</a:t>
            </a:r>
          </a:p>
        </p:txBody>
      </p:sp>
      <p:sp>
        <p:nvSpPr>
          <p:cNvPr id="6" name="Titel 1"/>
          <p:cNvSpPr>
            <a:spLocks noGrp="1"/>
          </p:cNvSpPr>
          <p:nvPr>
            <p:ph type="title"/>
          </p:nvPr>
        </p:nvSpPr>
        <p:spPr>
          <a:xfrm>
            <a:off x="1524000" y="590968"/>
            <a:ext cx="5181600" cy="707886"/>
          </a:xfrm>
        </p:spPr>
        <p:txBody>
          <a:bodyPr/>
          <a:lstStyle/>
          <a:p>
            <a:r>
              <a:rPr lang="de-DE" b="1" dirty="0"/>
              <a:t>I.   Ausgangslage</a:t>
            </a:r>
            <a:br>
              <a:rPr lang="de-DE" b="1" dirty="0"/>
            </a:br>
            <a:r>
              <a:rPr lang="de-DE" b="1" dirty="0"/>
              <a:t>d) Jetzige und zukünftige Probleme</a:t>
            </a:r>
          </a:p>
        </p:txBody>
      </p:sp>
    </p:spTree>
    <p:extLst>
      <p:ext uri="{BB962C8B-B14F-4D97-AF65-F5344CB8AC3E}">
        <p14:creationId xmlns:p14="http://schemas.microsoft.com/office/powerpoint/2010/main" val="379995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4"/>
          <p:cNvSpPr txBox="1">
            <a:spLocks/>
          </p:cNvSpPr>
          <p:nvPr/>
        </p:nvSpPr>
        <p:spPr>
          <a:xfrm>
            <a:off x="1037591" y="1677301"/>
            <a:ext cx="7415783" cy="402931"/>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342900" lvl="2" indent="-342900">
              <a:lnSpc>
                <a:spcPct val="150000"/>
              </a:lnSpc>
              <a:buFont typeface="Wingdings" panose="05000000000000000000" pitchFamily="2" charset="2"/>
              <a:buChar char="Ø"/>
            </a:pPr>
            <a:r>
              <a:rPr lang="de-DE" sz="2000" b="1" kern="0" dirty="0">
                <a:solidFill>
                  <a:srgbClr val="244C62"/>
                </a:solidFill>
                <a:latin typeface="Arial Narrow"/>
                <a:cs typeface="Arial Narrow"/>
              </a:rPr>
              <a:t>höheres Renteneintrittsalter und längere Rentenbezugsdauer</a:t>
            </a:r>
          </a:p>
        </p:txBody>
      </p:sp>
      <p:sp>
        <p:nvSpPr>
          <p:cNvPr id="5" name="Textplatzhalter 4"/>
          <p:cNvSpPr txBox="1">
            <a:spLocks/>
          </p:cNvSpPr>
          <p:nvPr/>
        </p:nvSpPr>
        <p:spPr>
          <a:xfrm>
            <a:off x="1384600" y="2268988"/>
            <a:ext cx="6726128" cy="3928255"/>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90000"/>
              </a:lnSpc>
              <a:spcBef>
                <a:spcPct val="100000"/>
              </a:spcBef>
            </a:pPr>
            <a:r>
              <a:rPr lang="de-DE" sz="1600" dirty="0">
                <a:solidFill>
                  <a:srgbClr val="083163"/>
                </a:solidFill>
              </a:rPr>
              <a:t>Innerhalb der vergangenen beiden Jahrzehnte stieg die durchschnittliche Dauer des Rentenbezugs um 3,6 auf 19,6 Jahre. Damit hat sich Rentenbezugsdauer seit 1960 – damals 9,9 Jahre – verdoppelt.</a:t>
            </a:r>
          </a:p>
          <a:p>
            <a:pPr>
              <a:lnSpc>
                <a:spcPct val="90000"/>
              </a:lnSpc>
              <a:spcBef>
                <a:spcPts val="800"/>
              </a:spcBef>
            </a:pPr>
            <a:r>
              <a:rPr lang="de-DE" sz="1600" dirty="0">
                <a:solidFill>
                  <a:srgbClr val="083163"/>
                </a:solidFill>
              </a:rPr>
              <a:t>„Die heute geltende Rente mit 67 führt bis zum Jahr 2030 in der unteren Variante und unter Verwendung der Definition der relativen Rentenbezugszeit der Deutschen Bundesbank zu einer niedrigeren relativen Rentenbezugsdauer als heute. </a:t>
            </a:r>
          </a:p>
          <a:p>
            <a:pPr>
              <a:lnSpc>
                <a:spcPct val="90000"/>
              </a:lnSpc>
              <a:spcBef>
                <a:spcPts val="800"/>
              </a:spcBef>
            </a:pPr>
            <a:r>
              <a:rPr lang="de-DE" sz="1600" dirty="0">
                <a:solidFill>
                  <a:srgbClr val="083163"/>
                </a:solidFill>
              </a:rPr>
              <a:t>Die relative Rentenbezugsdauer, ausgehend vom Jahr 2030, bleibt in der Folge bei Männern annähernd konstant, wenn die Regelaltersgrenze bis zum Jahr 2060 auf 69 Jahre erhöht wird. Bei Frauen sinkt die Rentenbezugsdauer, weil ihre Lebenserwartung annahmebedingt weniger stark steigt. </a:t>
            </a:r>
          </a:p>
          <a:p>
            <a:pPr>
              <a:lnSpc>
                <a:spcPct val="90000"/>
              </a:lnSpc>
              <a:spcBef>
                <a:spcPts val="800"/>
              </a:spcBef>
            </a:pPr>
            <a:r>
              <a:rPr lang="de-DE" sz="1600" dirty="0">
                <a:solidFill>
                  <a:srgbClr val="083163"/>
                </a:solidFill>
              </a:rPr>
              <a:t>Wollte man das Niveau der relativen Rentenbezugsdauer auf dem Niveau von 2030 konstant halten, müsste man das Renteneintrittsalter für Männer bis zum Jahr 2060 auf etwa 69,3 Jahre anheben. Eine „Rente mit 70“ wäre nach dem Kriterium der konstanten relativen Rentenbezugsdauer nur bei einer noch stärkeren Zunahme der Lebenserwartung erforderlich.“ </a:t>
            </a:r>
          </a:p>
          <a:p>
            <a:pPr>
              <a:lnSpc>
                <a:spcPct val="90000"/>
              </a:lnSpc>
              <a:spcBef>
                <a:spcPts val="800"/>
              </a:spcBef>
            </a:pPr>
            <a:r>
              <a:rPr lang="de-DE" sz="1400" dirty="0">
                <a:solidFill>
                  <a:srgbClr val="083163"/>
                </a:solidFill>
              </a:rPr>
              <a:t>(DIW Wochenbericht Nr. 48.2017, Rente mit 69) </a:t>
            </a:r>
          </a:p>
        </p:txBody>
      </p:sp>
      <p:sp>
        <p:nvSpPr>
          <p:cNvPr id="6" name="Titel 1"/>
          <p:cNvSpPr>
            <a:spLocks noGrp="1"/>
          </p:cNvSpPr>
          <p:nvPr>
            <p:ph type="title"/>
          </p:nvPr>
        </p:nvSpPr>
        <p:spPr>
          <a:xfrm>
            <a:off x="1524000" y="590968"/>
            <a:ext cx="5181600" cy="707886"/>
          </a:xfrm>
        </p:spPr>
        <p:txBody>
          <a:bodyPr/>
          <a:lstStyle/>
          <a:p>
            <a:r>
              <a:rPr lang="de-DE" b="1" dirty="0"/>
              <a:t>I.   Ausgangslage</a:t>
            </a:r>
            <a:br>
              <a:rPr lang="de-DE" b="1" dirty="0"/>
            </a:br>
            <a:r>
              <a:rPr lang="de-DE" b="1" dirty="0"/>
              <a:t>d) Jetzige und zukünftige Probleme</a:t>
            </a:r>
          </a:p>
        </p:txBody>
      </p:sp>
    </p:spTree>
    <p:extLst>
      <p:ext uri="{BB962C8B-B14F-4D97-AF65-F5344CB8AC3E}">
        <p14:creationId xmlns:p14="http://schemas.microsoft.com/office/powerpoint/2010/main" val="257243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4"/>
          <p:cNvSpPr txBox="1">
            <a:spLocks/>
          </p:cNvSpPr>
          <p:nvPr/>
        </p:nvSpPr>
        <p:spPr>
          <a:xfrm>
            <a:off x="1037591" y="1677301"/>
            <a:ext cx="7415783" cy="402931"/>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342900" lvl="2" indent="-342900">
              <a:lnSpc>
                <a:spcPct val="150000"/>
              </a:lnSpc>
              <a:buFont typeface="Wingdings" panose="05000000000000000000" pitchFamily="2" charset="2"/>
              <a:buChar char="Ø"/>
            </a:pPr>
            <a:r>
              <a:rPr lang="de-DE" sz="2000" b="1" kern="0" dirty="0">
                <a:solidFill>
                  <a:srgbClr val="244C62"/>
                </a:solidFill>
                <a:latin typeface="Arial Narrow"/>
                <a:cs typeface="Arial Narrow"/>
              </a:rPr>
              <a:t>Erosion der Beschäftigungsverhältnisse</a:t>
            </a:r>
          </a:p>
        </p:txBody>
      </p:sp>
      <p:sp>
        <p:nvSpPr>
          <p:cNvPr id="5" name="Textplatzhalter 4"/>
          <p:cNvSpPr txBox="1">
            <a:spLocks/>
          </p:cNvSpPr>
          <p:nvPr/>
        </p:nvSpPr>
        <p:spPr>
          <a:xfrm>
            <a:off x="1384600" y="2268988"/>
            <a:ext cx="6726128" cy="3619452"/>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90000"/>
              </a:lnSpc>
              <a:spcBef>
                <a:spcPct val="100000"/>
              </a:spcBef>
            </a:pPr>
            <a:r>
              <a:rPr lang="de-DE" sz="1600" dirty="0">
                <a:solidFill>
                  <a:srgbClr val="083163"/>
                </a:solidFill>
              </a:rPr>
              <a:t>Seit einigen Jahren sind Normalarbeitsverhältnisse einer Erosion unterworfen, welche sich an der zunehmenden Zahl von Beschäftigten im Niedriglohnsektor, einem gelockerten Kündigungsschutz und sich vergrößernden kollektivvertragslosen Bereichen sowie allgemein in einer Zunahme atypischer Arbeitsverhältnisse niederschlägt. </a:t>
            </a:r>
          </a:p>
          <a:p>
            <a:pPr>
              <a:lnSpc>
                <a:spcPct val="90000"/>
              </a:lnSpc>
              <a:spcBef>
                <a:spcPct val="100000"/>
              </a:spcBef>
            </a:pPr>
            <a:r>
              <a:rPr lang="de-DE" sz="1600" dirty="0">
                <a:solidFill>
                  <a:srgbClr val="083163"/>
                </a:solidFill>
              </a:rPr>
              <a:t>Einstmals sozialstaatliche Wirtschaftsmodelle werden im Zeitalter der Globalisierung mehr und mehr von </a:t>
            </a:r>
            <a:r>
              <a:rPr lang="de-DE" sz="1600" dirty="0" err="1">
                <a:solidFill>
                  <a:srgbClr val="083163"/>
                </a:solidFill>
              </a:rPr>
              <a:t>Prekarisierung</a:t>
            </a:r>
            <a:r>
              <a:rPr lang="de-DE" sz="1600" dirty="0">
                <a:solidFill>
                  <a:srgbClr val="083163"/>
                </a:solidFill>
              </a:rPr>
              <a:t> bedroht. Gerne wird in diesem Zusammenhang euphemistisch von einer Deregulierung des Arbeitsmarktes gesprochen. </a:t>
            </a:r>
          </a:p>
          <a:p>
            <a:pPr>
              <a:lnSpc>
                <a:spcPct val="90000"/>
              </a:lnSpc>
              <a:spcBef>
                <a:spcPct val="100000"/>
              </a:spcBef>
            </a:pPr>
            <a:r>
              <a:rPr lang="de-DE" sz="1600" dirty="0">
                <a:solidFill>
                  <a:srgbClr val="083163"/>
                </a:solidFill>
              </a:rPr>
              <a:t>Nach einer Studie der OECD sind weltweit drei Viertel des OECD-Raumes von einer Zunahmen zwischen 1995 und 2010 betroffen, herausragend etwa die Slowakei mit 50 %, aber auch Deutschland, Österreich und die Niederlande. </a:t>
            </a:r>
          </a:p>
          <a:p>
            <a:pPr>
              <a:lnSpc>
                <a:spcPct val="90000"/>
              </a:lnSpc>
              <a:spcBef>
                <a:spcPct val="100000"/>
              </a:spcBef>
            </a:pPr>
            <a:r>
              <a:rPr lang="de-DE" sz="1600" dirty="0">
                <a:solidFill>
                  <a:srgbClr val="083163"/>
                </a:solidFill>
              </a:rPr>
              <a:t>Als weiteres Phänomen tritt die Scheinselbständigkeit hinzu, also arbeitnehmerähnliche Dienstverhältnisse, bei denen aber alle Soziallasten auf den Werktätigen abgewälzt werden. </a:t>
            </a:r>
            <a:r>
              <a:rPr lang="de-DE" sz="1400" dirty="0">
                <a:solidFill>
                  <a:srgbClr val="083163"/>
                </a:solidFill>
              </a:rPr>
              <a:t>(Quelle: Wikipedia)</a:t>
            </a:r>
          </a:p>
        </p:txBody>
      </p:sp>
      <p:sp>
        <p:nvSpPr>
          <p:cNvPr id="6" name="Titel 1"/>
          <p:cNvSpPr>
            <a:spLocks noGrp="1"/>
          </p:cNvSpPr>
          <p:nvPr>
            <p:ph type="title"/>
          </p:nvPr>
        </p:nvSpPr>
        <p:spPr>
          <a:xfrm>
            <a:off x="1524000" y="590968"/>
            <a:ext cx="5181600" cy="707886"/>
          </a:xfrm>
        </p:spPr>
        <p:txBody>
          <a:bodyPr/>
          <a:lstStyle/>
          <a:p>
            <a:r>
              <a:rPr lang="de-DE" b="1" dirty="0"/>
              <a:t>I.   Ausgangslage</a:t>
            </a:r>
            <a:br>
              <a:rPr lang="de-DE" b="1" dirty="0"/>
            </a:br>
            <a:r>
              <a:rPr lang="de-DE" b="1" dirty="0"/>
              <a:t>d) Jetzige und zukünftige Probleme</a:t>
            </a:r>
          </a:p>
        </p:txBody>
      </p:sp>
    </p:spTree>
    <p:extLst>
      <p:ext uri="{BB962C8B-B14F-4D97-AF65-F5344CB8AC3E}">
        <p14:creationId xmlns:p14="http://schemas.microsoft.com/office/powerpoint/2010/main" val="629229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4"/>
          <p:cNvSpPr txBox="1">
            <a:spLocks/>
          </p:cNvSpPr>
          <p:nvPr/>
        </p:nvSpPr>
        <p:spPr>
          <a:xfrm>
            <a:off x="1037591" y="1677301"/>
            <a:ext cx="7415783" cy="402931"/>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342900" lvl="2" indent="-342900">
              <a:lnSpc>
                <a:spcPct val="150000"/>
              </a:lnSpc>
              <a:buFont typeface="Wingdings" panose="05000000000000000000" pitchFamily="2" charset="2"/>
              <a:buChar char="Ø"/>
            </a:pPr>
            <a:r>
              <a:rPr lang="de-DE" sz="2000" b="1" kern="0" dirty="0">
                <a:solidFill>
                  <a:srgbClr val="244C62"/>
                </a:solidFill>
                <a:latin typeface="Arial Narrow"/>
                <a:cs typeface="Arial Narrow"/>
              </a:rPr>
              <a:t>Steigende Beitragssätze und steigender Bundeszuschuss</a:t>
            </a:r>
          </a:p>
        </p:txBody>
      </p:sp>
      <p:sp>
        <p:nvSpPr>
          <p:cNvPr id="5" name="Textplatzhalter 4"/>
          <p:cNvSpPr txBox="1">
            <a:spLocks/>
          </p:cNvSpPr>
          <p:nvPr/>
        </p:nvSpPr>
        <p:spPr>
          <a:xfrm>
            <a:off x="1384600" y="2268988"/>
            <a:ext cx="6726128" cy="3154710"/>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endParaRPr lang="de-DE" dirty="0">
              <a:solidFill>
                <a:srgbClr val="083163"/>
              </a:solidFill>
            </a:endParaRPr>
          </a:p>
          <a:p>
            <a:pPr>
              <a:lnSpc>
                <a:spcPct val="150000"/>
              </a:lnSpc>
            </a:pPr>
            <a:r>
              <a:rPr lang="de-DE" dirty="0">
                <a:solidFill>
                  <a:srgbClr val="083163"/>
                </a:solidFill>
              </a:rPr>
              <a:t>Soll das Rentenniveau bis 2025 bei 48 Prozent stabil bleiben, müsste der Beitragssatz im Gegenzug schneller steigen. </a:t>
            </a:r>
          </a:p>
          <a:p>
            <a:pPr>
              <a:lnSpc>
                <a:spcPct val="150000"/>
              </a:lnSpc>
              <a:spcBef>
                <a:spcPts val="3000"/>
              </a:spcBef>
            </a:pPr>
            <a:r>
              <a:rPr lang="de-DE" dirty="0">
                <a:solidFill>
                  <a:srgbClr val="083163"/>
                </a:solidFill>
              </a:rPr>
              <a:t>Um den Beitragssatz bis 2025 nicht über 20 Prozent ansteigen zu lassen, bedarf es zusätzlicher Steuermittel. Insoweit ist es folgerichtig, dass Union und SPD beabsichtigen, bei Bedarf Steuermittel einzusetzen, um die festgelegten Ziele beim Beitragssatz und beim Rentenniveau zu erreichen. </a:t>
            </a:r>
          </a:p>
        </p:txBody>
      </p:sp>
      <p:sp>
        <p:nvSpPr>
          <p:cNvPr id="6" name="Titel 1"/>
          <p:cNvSpPr>
            <a:spLocks noGrp="1"/>
          </p:cNvSpPr>
          <p:nvPr>
            <p:ph type="title"/>
          </p:nvPr>
        </p:nvSpPr>
        <p:spPr>
          <a:xfrm>
            <a:off x="1524000" y="590968"/>
            <a:ext cx="5181600" cy="707886"/>
          </a:xfrm>
        </p:spPr>
        <p:txBody>
          <a:bodyPr/>
          <a:lstStyle/>
          <a:p>
            <a:r>
              <a:rPr lang="de-DE" b="1" dirty="0"/>
              <a:t>I.   Ausgangslage</a:t>
            </a:r>
            <a:br>
              <a:rPr lang="de-DE" b="1" dirty="0"/>
            </a:br>
            <a:r>
              <a:rPr lang="de-DE" b="1" dirty="0"/>
              <a:t>d) Jetzige und zukünftige Probleme</a:t>
            </a:r>
          </a:p>
        </p:txBody>
      </p:sp>
    </p:spTree>
    <p:extLst>
      <p:ext uri="{BB962C8B-B14F-4D97-AF65-F5344CB8AC3E}">
        <p14:creationId xmlns:p14="http://schemas.microsoft.com/office/powerpoint/2010/main" val="2807380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4"/>
          <p:cNvSpPr txBox="1">
            <a:spLocks/>
          </p:cNvSpPr>
          <p:nvPr/>
        </p:nvSpPr>
        <p:spPr>
          <a:xfrm>
            <a:off x="1037591" y="1677301"/>
            <a:ext cx="7415783" cy="402931"/>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342900" lvl="2" indent="-342900">
              <a:lnSpc>
                <a:spcPct val="150000"/>
              </a:lnSpc>
              <a:buFont typeface="Wingdings" panose="05000000000000000000" pitchFamily="2" charset="2"/>
              <a:buChar char="Ø"/>
            </a:pPr>
            <a:r>
              <a:rPr lang="de-DE" sz="2000" b="1" kern="0" dirty="0">
                <a:solidFill>
                  <a:srgbClr val="244C62"/>
                </a:solidFill>
                <a:latin typeface="Arial Narrow"/>
                <a:cs typeface="Arial Narrow"/>
              </a:rPr>
              <a:t>Steigendes Miet- und sinkendes Rentenniveau</a:t>
            </a:r>
          </a:p>
        </p:txBody>
      </p:sp>
      <p:sp>
        <p:nvSpPr>
          <p:cNvPr id="5" name="Textplatzhalter 4"/>
          <p:cNvSpPr txBox="1">
            <a:spLocks/>
          </p:cNvSpPr>
          <p:nvPr/>
        </p:nvSpPr>
        <p:spPr>
          <a:xfrm>
            <a:off x="1384600" y="2268988"/>
            <a:ext cx="6726128" cy="3767185"/>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90000"/>
              </a:lnSpc>
            </a:pPr>
            <a:r>
              <a:rPr lang="de-DE" b="1" dirty="0">
                <a:solidFill>
                  <a:srgbClr val="083163"/>
                </a:solidFill>
              </a:rPr>
              <a:t>Was könnte und sollte getan werden?</a:t>
            </a:r>
          </a:p>
          <a:p>
            <a:pPr>
              <a:lnSpc>
                <a:spcPct val="90000"/>
              </a:lnSpc>
            </a:pPr>
            <a:endParaRPr lang="de-DE" sz="1600" dirty="0">
              <a:solidFill>
                <a:srgbClr val="083163"/>
              </a:solidFill>
            </a:endParaRPr>
          </a:p>
          <a:p>
            <a:pPr>
              <a:lnSpc>
                <a:spcPct val="90000"/>
              </a:lnSpc>
            </a:pPr>
            <a:r>
              <a:rPr lang="de-DE" sz="1400" dirty="0">
                <a:solidFill>
                  <a:srgbClr val="083163"/>
                </a:solidFill>
              </a:rPr>
              <a:t>Von Ralf </a:t>
            </a:r>
            <a:r>
              <a:rPr lang="de-DE" sz="1400" dirty="0" err="1">
                <a:solidFill>
                  <a:srgbClr val="083163"/>
                </a:solidFill>
              </a:rPr>
              <a:t>Kreikebohm</a:t>
            </a:r>
            <a:r>
              <a:rPr lang="de-DE" sz="1400" dirty="0">
                <a:solidFill>
                  <a:srgbClr val="083163"/>
                </a:solidFill>
              </a:rPr>
              <a:t> und Uwe </a:t>
            </a:r>
            <a:r>
              <a:rPr lang="de-DE" sz="1400" dirty="0" err="1">
                <a:solidFill>
                  <a:srgbClr val="083163"/>
                </a:solidFill>
              </a:rPr>
              <a:t>Kolakowski</a:t>
            </a:r>
            <a:endParaRPr lang="de-DE" sz="1400" dirty="0">
              <a:solidFill>
                <a:srgbClr val="083163"/>
              </a:solidFill>
            </a:endParaRPr>
          </a:p>
          <a:p>
            <a:pPr>
              <a:lnSpc>
                <a:spcPct val="90000"/>
              </a:lnSpc>
            </a:pPr>
            <a:endParaRPr lang="de-DE" sz="1600" dirty="0">
              <a:solidFill>
                <a:srgbClr val="083163"/>
              </a:solidFill>
            </a:endParaRPr>
          </a:p>
          <a:p>
            <a:pPr>
              <a:lnSpc>
                <a:spcPct val="90000"/>
              </a:lnSpc>
            </a:pPr>
            <a:r>
              <a:rPr lang="de-DE" sz="1600" dirty="0">
                <a:solidFill>
                  <a:srgbClr val="083163"/>
                </a:solidFill>
              </a:rPr>
              <a:t>Zu dem während des Erwerbslebens erreichten Lebensstandard, der im Alter hauptsächlich aus der gesetzlichen Rente und ergänzend aus einer Betriebsrente oder aus der privaten Vorsorge bestritten werden soll, gehört zweifelsfrei auch das Wohnen. Schon heute müssen Mieter im Schnitt rund ein Drittel ihrer Konsumausgaben für die Wohnkosten aufbringen. Und die Mietkosten steigen, während das Rentenniveau sinkt. Angesichts der Tatsache, dass Rentnerinnen und Rentner regelmäßig über geringere Einkünfte verfügen als während ihrer Erwerbsphase, stellt sich die Frage, ob sich wegen der steigenden Wohnkosten zusätzlicher rentenpolitischer Handlungsbedarf ergibt. Hier wird die aktuelle und künftige Wohn- und Einkommenssituation älterer Menschen beleuchtet und es wird skizziert, was sozialpolitisch getan werden könnte, damit künftige Rentner ihre Lebenshaltungskosten in bisheriger Umgebung noch finanzieren können.</a:t>
            </a:r>
          </a:p>
          <a:p>
            <a:pPr>
              <a:lnSpc>
                <a:spcPct val="90000"/>
              </a:lnSpc>
            </a:pPr>
            <a:endParaRPr lang="de-DE" sz="1400" dirty="0">
              <a:solidFill>
                <a:srgbClr val="083163"/>
              </a:solidFill>
            </a:endParaRPr>
          </a:p>
          <a:p>
            <a:pPr>
              <a:lnSpc>
                <a:spcPct val="90000"/>
              </a:lnSpc>
            </a:pPr>
            <a:r>
              <a:rPr lang="de-DE" sz="1400" dirty="0" err="1">
                <a:solidFill>
                  <a:srgbClr val="083163"/>
                </a:solidFill>
              </a:rPr>
              <a:t>Soz</a:t>
            </a:r>
            <a:r>
              <a:rPr lang="de-DE" sz="1400" dirty="0">
                <a:solidFill>
                  <a:srgbClr val="083163"/>
                </a:solidFill>
              </a:rPr>
              <a:t> Sich 2014, S. 49 ff.</a:t>
            </a:r>
          </a:p>
        </p:txBody>
      </p:sp>
      <p:sp>
        <p:nvSpPr>
          <p:cNvPr id="6" name="Titel 1"/>
          <p:cNvSpPr>
            <a:spLocks noGrp="1"/>
          </p:cNvSpPr>
          <p:nvPr>
            <p:ph type="title"/>
          </p:nvPr>
        </p:nvSpPr>
        <p:spPr>
          <a:xfrm>
            <a:off x="1524000" y="590968"/>
            <a:ext cx="5181600" cy="707886"/>
          </a:xfrm>
        </p:spPr>
        <p:txBody>
          <a:bodyPr/>
          <a:lstStyle/>
          <a:p>
            <a:r>
              <a:rPr lang="de-DE" b="1" dirty="0"/>
              <a:t>I.   Ausgangslage</a:t>
            </a:r>
            <a:br>
              <a:rPr lang="de-DE" b="1" dirty="0"/>
            </a:br>
            <a:r>
              <a:rPr lang="de-DE" b="1" dirty="0"/>
              <a:t>d) Jetzige und zukünftige Probleme</a:t>
            </a:r>
          </a:p>
        </p:txBody>
      </p:sp>
    </p:spTree>
    <p:extLst>
      <p:ext uri="{BB962C8B-B14F-4D97-AF65-F5344CB8AC3E}">
        <p14:creationId xmlns:p14="http://schemas.microsoft.com/office/powerpoint/2010/main" val="1645168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4"/>
          <p:cNvSpPr txBox="1">
            <a:spLocks/>
          </p:cNvSpPr>
          <p:nvPr/>
        </p:nvSpPr>
        <p:spPr>
          <a:xfrm>
            <a:off x="1037591" y="1677301"/>
            <a:ext cx="7415783" cy="402931"/>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342900" lvl="2" indent="-342900">
              <a:lnSpc>
                <a:spcPct val="150000"/>
              </a:lnSpc>
              <a:buFont typeface="Wingdings" panose="05000000000000000000" pitchFamily="2" charset="2"/>
              <a:buChar char="Ø"/>
            </a:pPr>
            <a:r>
              <a:rPr lang="de-DE" sz="2000" b="1" kern="0" dirty="0">
                <a:solidFill>
                  <a:srgbClr val="244C62"/>
                </a:solidFill>
                <a:latin typeface="Arial Narrow"/>
                <a:cs typeface="Arial Narrow"/>
              </a:rPr>
              <a:t>Steigendes Miet- und sinkendes Rentenniveau</a:t>
            </a:r>
          </a:p>
        </p:txBody>
      </p:sp>
      <p:sp>
        <p:nvSpPr>
          <p:cNvPr id="5" name="Textplatzhalter 4"/>
          <p:cNvSpPr txBox="1">
            <a:spLocks/>
          </p:cNvSpPr>
          <p:nvPr/>
        </p:nvSpPr>
        <p:spPr>
          <a:xfrm>
            <a:off x="1384600" y="2268988"/>
            <a:ext cx="6726128" cy="2742289"/>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90000"/>
              </a:lnSpc>
            </a:pPr>
            <a:endParaRPr lang="de-DE" dirty="0">
              <a:solidFill>
                <a:srgbClr val="083163"/>
              </a:solidFill>
            </a:endParaRPr>
          </a:p>
          <a:p>
            <a:pPr>
              <a:lnSpc>
                <a:spcPct val="90000"/>
              </a:lnSpc>
            </a:pPr>
            <a:endParaRPr lang="de-DE" dirty="0">
              <a:solidFill>
                <a:srgbClr val="083163"/>
              </a:solidFill>
            </a:endParaRPr>
          </a:p>
          <a:p>
            <a:pPr>
              <a:lnSpc>
                <a:spcPct val="90000"/>
              </a:lnSpc>
            </a:pPr>
            <a:r>
              <a:rPr lang="de-DE" dirty="0">
                <a:solidFill>
                  <a:srgbClr val="083163"/>
                </a:solidFill>
              </a:rPr>
              <a:t>Braunschweiger Zeitung vom 22.11.2018, S.2</a:t>
            </a:r>
          </a:p>
          <a:p>
            <a:pPr>
              <a:lnSpc>
                <a:spcPct val="90000"/>
              </a:lnSpc>
            </a:pPr>
            <a:endParaRPr lang="de-DE" dirty="0">
              <a:solidFill>
                <a:srgbClr val="083163"/>
              </a:solidFill>
            </a:endParaRPr>
          </a:p>
          <a:p>
            <a:pPr>
              <a:lnSpc>
                <a:spcPct val="90000"/>
              </a:lnSpc>
            </a:pPr>
            <a:r>
              <a:rPr lang="de-DE" dirty="0">
                <a:solidFill>
                  <a:srgbClr val="083163"/>
                </a:solidFill>
              </a:rPr>
              <a:t>„</a:t>
            </a:r>
            <a:r>
              <a:rPr lang="de-DE" b="1" dirty="0">
                <a:solidFill>
                  <a:srgbClr val="083163"/>
                </a:solidFill>
              </a:rPr>
              <a:t>Karl- Heinz Laumann</a:t>
            </a:r>
            <a:r>
              <a:rPr lang="de-DE" dirty="0">
                <a:solidFill>
                  <a:srgbClr val="083163"/>
                </a:solidFill>
              </a:rPr>
              <a:t>, Vorsitzender der Christlich-Demokratischen Arbeitnehmerschaft (CDA), gehen die Koalitionspläne dagegen nicht weit genug. </a:t>
            </a:r>
          </a:p>
          <a:p>
            <a:pPr>
              <a:lnSpc>
                <a:spcPct val="90000"/>
              </a:lnSpc>
            </a:pPr>
            <a:endParaRPr lang="de-DE" dirty="0">
              <a:solidFill>
                <a:srgbClr val="083163"/>
              </a:solidFill>
            </a:endParaRPr>
          </a:p>
          <a:p>
            <a:pPr>
              <a:lnSpc>
                <a:spcPct val="90000"/>
              </a:lnSpc>
            </a:pPr>
            <a:r>
              <a:rPr lang="de-DE" dirty="0">
                <a:solidFill>
                  <a:srgbClr val="083163"/>
                </a:solidFill>
              </a:rPr>
              <a:t>Das Modell einer Plus-Rente sei gerecht und helfe gegen Altersarmut: </a:t>
            </a:r>
          </a:p>
          <a:p>
            <a:pPr>
              <a:lnSpc>
                <a:spcPct val="90000"/>
              </a:lnSpc>
            </a:pPr>
            <a:endParaRPr lang="de-DE" dirty="0">
              <a:solidFill>
                <a:srgbClr val="083163"/>
              </a:solidFill>
            </a:endParaRPr>
          </a:p>
          <a:p>
            <a:pPr>
              <a:lnSpc>
                <a:spcPct val="90000"/>
              </a:lnSpc>
            </a:pPr>
            <a:r>
              <a:rPr lang="de-DE" dirty="0">
                <a:solidFill>
                  <a:srgbClr val="083163"/>
                </a:solidFill>
              </a:rPr>
              <a:t>Mit </a:t>
            </a:r>
            <a:r>
              <a:rPr lang="de-DE" b="1" dirty="0">
                <a:solidFill>
                  <a:srgbClr val="083163"/>
                </a:solidFill>
              </a:rPr>
              <a:t>sinkenden Rentenniveau </a:t>
            </a:r>
            <a:r>
              <a:rPr lang="de-DE" dirty="0">
                <a:solidFill>
                  <a:srgbClr val="083163"/>
                </a:solidFill>
              </a:rPr>
              <a:t>und </a:t>
            </a:r>
            <a:r>
              <a:rPr lang="de-DE" b="1" dirty="0">
                <a:solidFill>
                  <a:srgbClr val="083163"/>
                </a:solidFill>
              </a:rPr>
              <a:t>steigenden Mietpreisen </a:t>
            </a:r>
            <a:r>
              <a:rPr lang="de-DE" dirty="0">
                <a:solidFill>
                  <a:srgbClr val="083163"/>
                </a:solidFill>
              </a:rPr>
              <a:t>werde die Zahl der Menschen </a:t>
            </a:r>
            <a:r>
              <a:rPr lang="de-DE" b="1" dirty="0">
                <a:solidFill>
                  <a:srgbClr val="083163"/>
                </a:solidFill>
              </a:rPr>
              <a:t>wachsen</a:t>
            </a:r>
            <a:r>
              <a:rPr lang="de-DE" dirty="0">
                <a:solidFill>
                  <a:srgbClr val="083163"/>
                </a:solidFill>
              </a:rPr>
              <a:t>, deren </a:t>
            </a:r>
            <a:r>
              <a:rPr lang="de-DE" b="1" dirty="0">
                <a:solidFill>
                  <a:srgbClr val="083163"/>
                </a:solidFill>
              </a:rPr>
              <a:t>Renten unterhalb der Grundsicherung </a:t>
            </a:r>
            <a:r>
              <a:rPr lang="de-DE" dirty="0">
                <a:solidFill>
                  <a:srgbClr val="083163"/>
                </a:solidFill>
              </a:rPr>
              <a:t>liegen.“</a:t>
            </a:r>
          </a:p>
        </p:txBody>
      </p:sp>
      <p:sp>
        <p:nvSpPr>
          <p:cNvPr id="6" name="Titel 1"/>
          <p:cNvSpPr>
            <a:spLocks noGrp="1"/>
          </p:cNvSpPr>
          <p:nvPr>
            <p:ph type="title"/>
          </p:nvPr>
        </p:nvSpPr>
        <p:spPr>
          <a:xfrm>
            <a:off x="1524000" y="590968"/>
            <a:ext cx="5181600" cy="707886"/>
          </a:xfrm>
        </p:spPr>
        <p:txBody>
          <a:bodyPr/>
          <a:lstStyle/>
          <a:p>
            <a:r>
              <a:rPr lang="de-DE" b="1" dirty="0"/>
              <a:t>I.   Ausgangslage</a:t>
            </a:r>
            <a:br>
              <a:rPr lang="de-DE" b="1" dirty="0"/>
            </a:br>
            <a:r>
              <a:rPr lang="de-DE" b="1" dirty="0"/>
              <a:t>d) Jetzige und zukünftige Probleme</a:t>
            </a:r>
          </a:p>
        </p:txBody>
      </p:sp>
    </p:spTree>
    <p:extLst>
      <p:ext uri="{BB962C8B-B14F-4D97-AF65-F5344CB8AC3E}">
        <p14:creationId xmlns:p14="http://schemas.microsoft.com/office/powerpoint/2010/main" val="3605260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4"/>
          <p:cNvSpPr txBox="1">
            <a:spLocks/>
          </p:cNvSpPr>
          <p:nvPr/>
        </p:nvSpPr>
        <p:spPr>
          <a:xfrm>
            <a:off x="1037591" y="2180221"/>
            <a:ext cx="5668009" cy="615553"/>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539750" lvl="2" indent="-539750"/>
            <a:r>
              <a:rPr lang="de-DE" sz="2000" b="1" kern="0" dirty="0">
                <a:solidFill>
                  <a:srgbClr val="244C62"/>
                </a:solidFill>
                <a:latin typeface="Arial Narrow"/>
                <a:cs typeface="Arial Narrow"/>
              </a:rPr>
              <a:t>Fazit: </a:t>
            </a:r>
            <a:r>
              <a:rPr lang="de-DE" sz="2000" kern="0" dirty="0">
                <a:solidFill>
                  <a:srgbClr val="244C62"/>
                </a:solidFill>
                <a:latin typeface="Arial Narrow"/>
                <a:cs typeface="Arial Narrow"/>
              </a:rPr>
              <a:t>Legitimation der beitragsfinanzierten Alterssicherung wird ab 2023 stark abnehmen</a:t>
            </a:r>
            <a:endParaRPr lang="de-DE" sz="2000" b="1" kern="0" dirty="0">
              <a:solidFill>
                <a:srgbClr val="244C62"/>
              </a:solidFill>
              <a:latin typeface="Arial Narrow"/>
              <a:cs typeface="Arial Narrow"/>
            </a:endParaRPr>
          </a:p>
        </p:txBody>
      </p:sp>
      <p:sp>
        <p:nvSpPr>
          <p:cNvPr id="5" name="Textplatzhalter 4"/>
          <p:cNvSpPr txBox="1">
            <a:spLocks/>
          </p:cNvSpPr>
          <p:nvPr/>
        </p:nvSpPr>
        <p:spPr>
          <a:xfrm>
            <a:off x="1384600" y="3119380"/>
            <a:ext cx="6726128" cy="332399"/>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90000"/>
              </a:lnSpc>
            </a:pPr>
            <a:r>
              <a:rPr lang="de-DE" sz="2400" b="1" dirty="0">
                <a:solidFill>
                  <a:srgbClr val="083163"/>
                </a:solidFill>
                <a:sym typeface="Wingdings" panose="05000000000000000000" pitchFamily="2" charset="2"/>
              </a:rPr>
              <a:t> Vertrauenskrise</a:t>
            </a:r>
            <a:endParaRPr lang="de-DE" sz="2400" b="1" dirty="0">
              <a:solidFill>
                <a:srgbClr val="083163"/>
              </a:solidFill>
            </a:endParaRPr>
          </a:p>
        </p:txBody>
      </p:sp>
      <p:sp>
        <p:nvSpPr>
          <p:cNvPr id="6" name="Textplatzhalter 4"/>
          <p:cNvSpPr txBox="1">
            <a:spLocks/>
          </p:cNvSpPr>
          <p:nvPr/>
        </p:nvSpPr>
        <p:spPr>
          <a:xfrm>
            <a:off x="1384600" y="3861911"/>
            <a:ext cx="6241496" cy="1538883"/>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indent="-77787">
              <a:spcBef>
                <a:spcPct val="0"/>
              </a:spcBef>
              <a:tabLst>
                <a:tab pos="1146175" algn="l"/>
                <a:tab pos="2003425" algn="l"/>
              </a:tabLst>
            </a:pPr>
            <a:r>
              <a:rPr lang="de-DE" altLang="de-DE" sz="2000" dirty="0">
                <a:solidFill>
                  <a:srgbClr val="003366"/>
                </a:solidFill>
                <a:latin typeface="Arial Narrow" panose="020B0606020202030204" pitchFamily="34" charset="0"/>
                <a:sym typeface="Wingdings 3" pitchFamily="18" charset="2"/>
              </a:rPr>
              <a:t>(Die Vertrauenskrise wird sich verschärfen, wenn sich die wirtschaftlichen Rahmenbedingungen ungünstig entwickeln)</a:t>
            </a:r>
          </a:p>
          <a:p>
            <a:pPr>
              <a:spcBef>
                <a:spcPct val="0"/>
              </a:spcBef>
              <a:tabLst>
                <a:tab pos="1146175" algn="l"/>
                <a:tab pos="2003425" algn="l"/>
              </a:tabLst>
            </a:pPr>
            <a:endParaRPr lang="de-DE" altLang="de-DE" sz="2000" dirty="0">
              <a:solidFill>
                <a:srgbClr val="003366"/>
              </a:solidFill>
              <a:latin typeface="Arial Narrow" panose="020B0606020202030204" pitchFamily="34" charset="0"/>
              <a:sym typeface="Wingdings 3" pitchFamily="18" charset="2"/>
            </a:endParaRPr>
          </a:p>
          <a:p>
            <a:pPr indent="-77787">
              <a:spcBef>
                <a:spcPct val="0"/>
              </a:spcBef>
              <a:tabLst>
                <a:tab pos="1146175" algn="l"/>
                <a:tab pos="2003425" algn="l"/>
              </a:tabLst>
            </a:pPr>
            <a:r>
              <a:rPr lang="de-DE" altLang="de-DE" sz="2000" dirty="0">
                <a:solidFill>
                  <a:srgbClr val="003366"/>
                </a:solidFill>
                <a:latin typeface="Arial Narrow" panose="020B0606020202030204" pitchFamily="34" charset="0"/>
                <a:sym typeface="Wingdings 3" pitchFamily="18" charset="2"/>
              </a:rPr>
              <a:t>(Die sich jetzt schon abzeichnenden Probleme der Alterssicherung sind nicht gelöst)</a:t>
            </a:r>
          </a:p>
        </p:txBody>
      </p:sp>
      <p:sp>
        <p:nvSpPr>
          <p:cNvPr id="7" name="Titel 1"/>
          <p:cNvSpPr>
            <a:spLocks noGrp="1"/>
          </p:cNvSpPr>
          <p:nvPr>
            <p:ph type="title"/>
          </p:nvPr>
        </p:nvSpPr>
        <p:spPr>
          <a:xfrm>
            <a:off x="1524000" y="590968"/>
            <a:ext cx="5181600" cy="707886"/>
          </a:xfrm>
        </p:spPr>
        <p:txBody>
          <a:bodyPr/>
          <a:lstStyle/>
          <a:p>
            <a:r>
              <a:rPr lang="de-DE" b="1" dirty="0"/>
              <a:t>I.   Ausgangslage</a:t>
            </a:r>
            <a:br>
              <a:rPr lang="de-DE" b="1" dirty="0"/>
            </a:br>
            <a:r>
              <a:rPr lang="de-DE" b="1" dirty="0"/>
              <a:t>e) Ergebnis des Faktenchecks</a:t>
            </a:r>
          </a:p>
        </p:txBody>
      </p:sp>
    </p:spTree>
    <p:extLst>
      <p:ext uri="{BB962C8B-B14F-4D97-AF65-F5344CB8AC3E}">
        <p14:creationId xmlns:p14="http://schemas.microsoft.com/office/powerpoint/2010/main" val="2988052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4000" y="764704"/>
            <a:ext cx="5181600" cy="353943"/>
          </a:xfrm>
        </p:spPr>
        <p:txBody>
          <a:bodyPr/>
          <a:lstStyle/>
          <a:p>
            <a:r>
              <a:rPr lang="de-DE" b="1" dirty="0"/>
              <a:t>I.   Ausgangslage   </a:t>
            </a:r>
          </a:p>
        </p:txBody>
      </p:sp>
      <p:pic>
        <p:nvPicPr>
          <p:cNvPr id="7" name="Picture 2052"/>
          <p:cNvPicPr>
            <a:picLocks noGrp="1" noChangeAspect="1" noChangeArrowheads="1"/>
          </p:cNvPicPr>
          <p:nvPr>
            <p:ph type="body" idx="1"/>
          </p:nvPr>
        </p:nvPicPr>
        <p:blipFill rotWithShape="1">
          <a:blip r:embed="rId3" cstate="print">
            <a:extLst>
              <a:ext uri="{28A0092B-C50C-407E-A947-70E740481C1C}">
                <a14:useLocalDpi xmlns:a14="http://schemas.microsoft.com/office/drawing/2010/main" val="0"/>
              </a:ext>
            </a:extLst>
          </a:blip>
          <a:srcRect l="4752" t="24056" r="15048" b="38090"/>
          <a:stretch/>
        </p:blipFill>
        <p:spPr bwMode="auto">
          <a:xfrm>
            <a:off x="274319" y="1773937"/>
            <a:ext cx="8608087" cy="43616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7271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1524000" y="764704"/>
            <a:ext cx="7313002" cy="353943"/>
          </a:xfrm>
        </p:spPr>
        <p:txBody>
          <a:bodyPr/>
          <a:lstStyle/>
          <a:p>
            <a:r>
              <a:rPr lang="de-DE" dirty="0"/>
              <a:t>Gliederung</a:t>
            </a:r>
          </a:p>
        </p:txBody>
      </p:sp>
      <p:sp>
        <p:nvSpPr>
          <p:cNvPr id="5" name="Textplatzhalter 4"/>
          <p:cNvSpPr>
            <a:spLocks noGrp="1"/>
          </p:cNvSpPr>
          <p:nvPr>
            <p:ph type="body" idx="11"/>
          </p:nvPr>
        </p:nvSpPr>
        <p:spPr>
          <a:xfrm>
            <a:off x="1524000" y="2151144"/>
            <a:ext cx="5452872" cy="3385542"/>
          </a:xfrm>
        </p:spPr>
        <p:txBody>
          <a:bodyPr/>
          <a:lstStyle/>
          <a:p>
            <a:pPr marL="357188" indent="-357188">
              <a:buFont typeface="+mj-lt"/>
              <a:buAutoNum type="romanUcPeriod"/>
            </a:pPr>
            <a:r>
              <a:rPr lang="de-DE" sz="2000" b="1" dirty="0">
                <a:solidFill>
                  <a:schemeClr val="accent1">
                    <a:lumMod val="50000"/>
                  </a:schemeClr>
                </a:solidFill>
                <a:latin typeface="Arial Narrow" panose="020B0606020202030204" pitchFamily="34" charset="0"/>
              </a:rPr>
              <a:t>Ausgangslage</a:t>
            </a:r>
          </a:p>
          <a:p>
            <a:pPr marL="358775" indent="-358775">
              <a:buFont typeface="+mj-lt"/>
              <a:buAutoNum type="romanUcPeriod"/>
            </a:pPr>
            <a:endParaRPr lang="de-DE" sz="2000" b="1" dirty="0">
              <a:solidFill>
                <a:schemeClr val="accent1">
                  <a:lumMod val="50000"/>
                </a:schemeClr>
              </a:solidFill>
              <a:latin typeface="Arial Narrow" panose="020B0606020202030204" pitchFamily="34" charset="0"/>
            </a:endParaRPr>
          </a:p>
          <a:p>
            <a:pPr marL="358775" indent="-358775">
              <a:buFont typeface="+mj-lt"/>
              <a:buAutoNum type="romanUcPeriod"/>
            </a:pPr>
            <a:endParaRPr lang="de-DE" sz="2000" b="1" dirty="0">
              <a:solidFill>
                <a:schemeClr val="accent1">
                  <a:lumMod val="50000"/>
                </a:schemeClr>
              </a:solidFill>
              <a:latin typeface="Arial Narrow" panose="020B0606020202030204" pitchFamily="34" charset="0"/>
            </a:endParaRPr>
          </a:p>
          <a:p>
            <a:pPr marL="358775" indent="-358775">
              <a:buFont typeface="+mj-lt"/>
              <a:buAutoNum type="romanUcPeriod"/>
            </a:pPr>
            <a:r>
              <a:rPr lang="de-DE" sz="2000" b="1" dirty="0">
                <a:solidFill>
                  <a:schemeClr val="accent1">
                    <a:lumMod val="50000"/>
                  </a:schemeClr>
                </a:solidFill>
                <a:latin typeface="Arial Narrow" panose="020B0606020202030204" pitchFamily="34" charset="0"/>
              </a:rPr>
              <a:t>Reaktion des Gesetzgebers: Verkündete Gesetze</a:t>
            </a:r>
          </a:p>
          <a:p>
            <a:pPr marL="358775" indent="-358775">
              <a:buFont typeface="+mj-lt"/>
              <a:buAutoNum type="romanUcPeriod"/>
            </a:pPr>
            <a:endParaRPr lang="de-DE" sz="2000" b="1" dirty="0">
              <a:solidFill>
                <a:schemeClr val="accent1">
                  <a:lumMod val="50000"/>
                </a:schemeClr>
              </a:solidFill>
              <a:latin typeface="Arial Narrow" panose="020B0606020202030204" pitchFamily="34" charset="0"/>
            </a:endParaRPr>
          </a:p>
          <a:p>
            <a:pPr marL="358775" indent="-358775">
              <a:buFont typeface="+mj-lt"/>
              <a:buAutoNum type="romanUcPeriod"/>
            </a:pPr>
            <a:endParaRPr lang="de-DE" sz="2000" b="1" dirty="0">
              <a:solidFill>
                <a:schemeClr val="accent1">
                  <a:lumMod val="50000"/>
                </a:schemeClr>
              </a:solidFill>
              <a:latin typeface="Arial Narrow" panose="020B0606020202030204" pitchFamily="34" charset="0"/>
            </a:endParaRPr>
          </a:p>
          <a:p>
            <a:pPr marL="358775" indent="-358775">
              <a:buFont typeface="+mj-lt"/>
              <a:buAutoNum type="romanUcPeriod"/>
            </a:pPr>
            <a:r>
              <a:rPr lang="de-DE" sz="2000" b="1" dirty="0">
                <a:solidFill>
                  <a:schemeClr val="accent1">
                    <a:lumMod val="50000"/>
                  </a:schemeClr>
                </a:solidFill>
                <a:latin typeface="Arial Narrow" panose="020B0606020202030204" pitchFamily="34" charset="0"/>
              </a:rPr>
              <a:t>Vorhaben nach dem Koalitionsvertrag                                                                       für die 19. Legislaturperiode</a:t>
            </a:r>
          </a:p>
          <a:p>
            <a:pPr marL="358775" indent="-358775">
              <a:buFont typeface="+mj-lt"/>
              <a:buAutoNum type="romanUcPeriod"/>
            </a:pPr>
            <a:endParaRPr lang="de-DE" sz="2000" b="1" dirty="0">
              <a:solidFill>
                <a:schemeClr val="accent1">
                  <a:lumMod val="50000"/>
                </a:schemeClr>
              </a:solidFill>
              <a:latin typeface="Arial Narrow" panose="020B0606020202030204" pitchFamily="34" charset="0"/>
            </a:endParaRPr>
          </a:p>
          <a:p>
            <a:pPr marL="358775" indent="-358775">
              <a:buFont typeface="+mj-lt"/>
              <a:buAutoNum type="romanUcPeriod"/>
            </a:pPr>
            <a:endParaRPr lang="de-DE" sz="2000" b="1" dirty="0">
              <a:solidFill>
                <a:schemeClr val="accent1">
                  <a:lumMod val="50000"/>
                </a:schemeClr>
              </a:solidFill>
              <a:latin typeface="Arial Narrow" panose="020B0606020202030204" pitchFamily="34" charset="0"/>
            </a:endParaRPr>
          </a:p>
          <a:p>
            <a:pPr marL="358775" indent="-358775">
              <a:buFont typeface="+mj-lt"/>
              <a:buAutoNum type="romanUcPeriod"/>
            </a:pPr>
            <a:r>
              <a:rPr lang="de-DE" sz="2000" b="1" dirty="0">
                <a:solidFill>
                  <a:schemeClr val="accent1">
                    <a:lumMod val="50000"/>
                  </a:schemeClr>
                </a:solidFill>
                <a:latin typeface="Arial Narrow" panose="020B0606020202030204" pitchFamily="34" charset="0"/>
              </a:rPr>
              <a:t>Schlussworte</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4437112"/>
            <a:ext cx="1619672" cy="1735363"/>
          </a:xfrm>
          <a:prstGeom prst="rect">
            <a:avLst/>
          </a:prstGeom>
        </p:spPr>
      </p:pic>
    </p:spTree>
    <p:extLst>
      <p:ext uri="{BB962C8B-B14F-4D97-AF65-F5344CB8AC3E}">
        <p14:creationId xmlns:p14="http://schemas.microsoft.com/office/powerpoint/2010/main" val="1751940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4000" y="764704"/>
            <a:ext cx="5181600" cy="353943"/>
          </a:xfrm>
        </p:spPr>
        <p:txBody>
          <a:bodyPr/>
          <a:lstStyle/>
          <a:p>
            <a:r>
              <a:rPr lang="de-DE" b="1" dirty="0"/>
              <a:t>I.   Ausgangslage </a:t>
            </a:r>
          </a:p>
        </p:txBody>
      </p:sp>
      <p:sp>
        <p:nvSpPr>
          <p:cNvPr id="5" name="Textplatzhalter 4"/>
          <p:cNvSpPr txBox="1">
            <a:spLocks/>
          </p:cNvSpPr>
          <p:nvPr/>
        </p:nvSpPr>
        <p:spPr>
          <a:xfrm>
            <a:off x="1037591" y="1832749"/>
            <a:ext cx="7415783" cy="402931"/>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lvl="2">
              <a:lnSpc>
                <a:spcPct val="150000"/>
              </a:lnSpc>
            </a:pPr>
            <a:r>
              <a:rPr lang="de-DE" sz="2000" b="1" kern="0" dirty="0">
                <a:solidFill>
                  <a:srgbClr val="244C62"/>
                </a:solidFill>
                <a:latin typeface="Arial Narrow"/>
                <a:cs typeface="Arial Narrow"/>
              </a:rPr>
              <a:t>Habe ich ein Thema vergessen?</a:t>
            </a:r>
          </a:p>
        </p:txBody>
      </p:sp>
      <p:sp>
        <p:nvSpPr>
          <p:cNvPr id="6" name="Textplatzhalter 4"/>
          <p:cNvSpPr txBox="1">
            <a:spLocks/>
          </p:cNvSpPr>
          <p:nvPr/>
        </p:nvSpPr>
        <p:spPr>
          <a:xfrm>
            <a:off x="1384600" y="2515876"/>
            <a:ext cx="6387800" cy="3240887"/>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90000"/>
              </a:lnSpc>
            </a:pPr>
            <a:r>
              <a:rPr lang="de-DE" b="1" dirty="0">
                <a:solidFill>
                  <a:srgbClr val="083163"/>
                </a:solidFill>
              </a:rPr>
              <a:t>Nein</a:t>
            </a:r>
            <a:r>
              <a:rPr lang="de-DE" dirty="0">
                <a:solidFill>
                  <a:srgbClr val="083163"/>
                </a:solidFill>
              </a:rPr>
              <a:t>, aber</a:t>
            </a:r>
          </a:p>
          <a:p>
            <a:pPr>
              <a:lnSpc>
                <a:spcPct val="90000"/>
              </a:lnSpc>
            </a:pPr>
            <a:endParaRPr lang="de-DE" dirty="0">
              <a:solidFill>
                <a:srgbClr val="083163"/>
              </a:solidFill>
            </a:endParaRPr>
          </a:p>
          <a:p>
            <a:pPr marL="285750" indent="-285750">
              <a:lnSpc>
                <a:spcPct val="90000"/>
              </a:lnSpc>
              <a:buFont typeface="Wingdings" panose="05000000000000000000" pitchFamily="2" charset="2"/>
              <a:buChar char="Ø"/>
            </a:pPr>
            <a:r>
              <a:rPr lang="de-DE" dirty="0">
                <a:solidFill>
                  <a:srgbClr val="083163"/>
                </a:solidFill>
              </a:rPr>
              <a:t>entscheidend ist das tatsächliche Renteneintrittsalter, dies ist gestiegen</a:t>
            </a:r>
          </a:p>
          <a:p>
            <a:pPr>
              <a:lnSpc>
                <a:spcPct val="90000"/>
              </a:lnSpc>
            </a:pPr>
            <a:endParaRPr lang="de-DE" sz="1050" dirty="0">
              <a:solidFill>
                <a:srgbClr val="083163"/>
              </a:solidFill>
            </a:endParaRPr>
          </a:p>
          <a:p>
            <a:pPr>
              <a:lnSpc>
                <a:spcPct val="90000"/>
              </a:lnSpc>
            </a:pPr>
            <a:r>
              <a:rPr lang="de-DE" dirty="0">
                <a:solidFill>
                  <a:srgbClr val="083163"/>
                </a:solidFill>
              </a:rPr>
              <a:t>	</a:t>
            </a:r>
            <a:r>
              <a:rPr lang="de-DE" i="1" u="sng" dirty="0">
                <a:solidFill>
                  <a:srgbClr val="083163"/>
                </a:solidFill>
              </a:rPr>
              <a:t>Merke</a:t>
            </a:r>
            <a:r>
              <a:rPr lang="de-DE" i="1" dirty="0">
                <a:solidFill>
                  <a:srgbClr val="083163"/>
                </a:solidFill>
              </a:rPr>
              <a:t>: 1 Jahr tatsächlicher späterer Renteneintritt bedeutet</a:t>
            </a:r>
          </a:p>
          <a:p>
            <a:pPr>
              <a:lnSpc>
                <a:spcPct val="90000"/>
              </a:lnSpc>
            </a:pPr>
            <a:r>
              <a:rPr lang="de-DE" i="1" dirty="0">
                <a:solidFill>
                  <a:srgbClr val="083163"/>
                </a:solidFill>
              </a:rPr>
              <a:t>	1 Beitragssatzprozentpunkt</a:t>
            </a:r>
          </a:p>
          <a:p>
            <a:pPr>
              <a:lnSpc>
                <a:spcPct val="90000"/>
              </a:lnSpc>
            </a:pPr>
            <a:endParaRPr lang="de-DE" dirty="0">
              <a:solidFill>
                <a:srgbClr val="083163"/>
              </a:solidFill>
            </a:endParaRPr>
          </a:p>
          <a:p>
            <a:pPr marL="285750" indent="-285750">
              <a:lnSpc>
                <a:spcPct val="90000"/>
              </a:lnSpc>
              <a:buFont typeface="Wingdings" panose="05000000000000000000" pitchFamily="2" charset="2"/>
              <a:buChar char="Ø"/>
            </a:pPr>
            <a:r>
              <a:rPr lang="de-DE" dirty="0">
                <a:solidFill>
                  <a:srgbClr val="083163"/>
                </a:solidFill>
              </a:rPr>
              <a:t>eine Erhöhung des Renteneintrittsalters ab 2030 bringt nichts für die Phase des Ausscheidens der „Baby-</a:t>
            </a:r>
            <a:r>
              <a:rPr lang="de-DE" dirty="0" err="1">
                <a:solidFill>
                  <a:srgbClr val="083163"/>
                </a:solidFill>
              </a:rPr>
              <a:t>Boomer</a:t>
            </a:r>
            <a:r>
              <a:rPr lang="de-DE" dirty="0">
                <a:solidFill>
                  <a:srgbClr val="083163"/>
                </a:solidFill>
              </a:rPr>
              <a:t>“</a:t>
            </a:r>
          </a:p>
          <a:p>
            <a:pPr marL="285750" indent="-285750">
              <a:lnSpc>
                <a:spcPct val="90000"/>
              </a:lnSpc>
              <a:buFont typeface="Wingdings" panose="05000000000000000000" pitchFamily="2" charset="2"/>
              <a:buChar char="Ø"/>
            </a:pPr>
            <a:endParaRPr lang="de-DE" dirty="0">
              <a:solidFill>
                <a:srgbClr val="083163"/>
              </a:solidFill>
            </a:endParaRPr>
          </a:p>
          <a:p>
            <a:pPr marL="285750" indent="-285750">
              <a:lnSpc>
                <a:spcPct val="90000"/>
              </a:lnSpc>
              <a:buFont typeface="Wingdings" panose="05000000000000000000" pitchFamily="2" charset="2"/>
              <a:buChar char="Ø"/>
            </a:pPr>
            <a:r>
              <a:rPr lang="de-DE" dirty="0">
                <a:solidFill>
                  <a:srgbClr val="083163"/>
                </a:solidFill>
              </a:rPr>
              <a:t>ein höheres Renteneintrittsalter ist emotional so belastet, dass darüber notwendige andere Anpassungsschritte nicht oder nur schwer durchzusetzen sind</a:t>
            </a:r>
          </a:p>
        </p:txBody>
      </p:sp>
    </p:spTree>
    <p:extLst>
      <p:ext uri="{BB962C8B-B14F-4D97-AF65-F5344CB8AC3E}">
        <p14:creationId xmlns:p14="http://schemas.microsoft.com/office/powerpoint/2010/main" val="848595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4000" y="764704"/>
            <a:ext cx="5181600" cy="353943"/>
          </a:xfrm>
        </p:spPr>
        <p:txBody>
          <a:bodyPr/>
          <a:lstStyle/>
          <a:p>
            <a:r>
              <a:rPr lang="de-DE" b="1" dirty="0"/>
              <a:t>I.   Ausgangslage </a:t>
            </a:r>
          </a:p>
        </p:txBody>
      </p:sp>
      <p:sp>
        <p:nvSpPr>
          <p:cNvPr id="5" name="Textplatzhalter 4"/>
          <p:cNvSpPr txBox="1">
            <a:spLocks/>
          </p:cNvSpPr>
          <p:nvPr/>
        </p:nvSpPr>
        <p:spPr>
          <a:xfrm>
            <a:off x="1037591" y="1832749"/>
            <a:ext cx="7415783" cy="402931"/>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lvl="2">
              <a:lnSpc>
                <a:spcPct val="150000"/>
              </a:lnSpc>
            </a:pPr>
            <a:r>
              <a:rPr lang="de-DE" sz="2000" b="1" kern="0" dirty="0">
                <a:solidFill>
                  <a:srgbClr val="244C62"/>
                </a:solidFill>
                <a:latin typeface="Arial Narrow"/>
                <a:cs typeface="Arial Narrow"/>
              </a:rPr>
              <a:t>Die Politische Agenda</a:t>
            </a:r>
          </a:p>
        </p:txBody>
      </p:sp>
      <p:sp>
        <p:nvSpPr>
          <p:cNvPr id="7" name="Line 5"/>
          <p:cNvSpPr>
            <a:spLocks noChangeShapeType="1"/>
          </p:cNvSpPr>
          <p:nvPr/>
        </p:nvSpPr>
        <p:spPr bwMode="auto">
          <a:xfrm>
            <a:off x="502920" y="3276600"/>
            <a:ext cx="8458200" cy="0"/>
          </a:xfrm>
          <a:prstGeom prst="line">
            <a:avLst/>
          </a:prstGeom>
          <a:noFill/>
          <a:ln w="127000">
            <a:solidFill>
              <a:srgbClr val="244C6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AutoShape 6"/>
          <p:cNvSpPr>
            <a:spLocks noChangeArrowheads="1"/>
          </p:cNvSpPr>
          <p:nvPr/>
        </p:nvSpPr>
        <p:spPr bwMode="auto">
          <a:xfrm>
            <a:off x="579120" y="2895600"/>
            <a:ext cx="152400" cy="304800"/>
          </a:xfrm>
          <a:prstGeom prst="downArrow">
            <a:avLst>
              <a:gd name="adj1" fmla="val 50000"/>
              <a:gd name="adj2" fmla="val 50000"/>
            </a:avLst>
          </a:prstGeom>
          <a:solidFill>
            <a:srgbClr val="CCCC00"/>
          </a:solidFill>
          <a:ln w="127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336699"/>
                </a:solidFill>
                <a:latin typeface="Arial" pitchFamily="34" charset="0"/>
              </a:defRPr>
            </a:lvl1pPr>
            <a:lvl2pPr marL="742950" indent="-285750" eaLnBrk="0" hangingPunct="0">
              <a:defRPr sz="2400">
                <a:solidFill>
                  <a:srgbClr val="336699"/>
                </a:solidFill>
                <a:latin typeface="Arial" pitchFamily="34" charset="0"/>
              </a:defRPr>
            </a:lvl2pPr>
            <a:lvl3pPr marL="1143000" indent="-228600" eaLnBrk="0" hangingPunct="0">
              <a:defRPr sz="2400">
                <a:solidFill>
                  <a:srgbClr val="336699"/>
                </a:solidFill>
                <a:latin typeface="Arial" pitchFamily="34" charset="0"/>
              </a:defRPr>
            </a:lvl3pPr>
            <a:lvl4pPr marL="1600200" indent="-228600" eaLnBrk="0" hangingPunct="0">
              <a:defRPr sz="2400">
                <a:solidFill>
                  <a:srgbClr val="336699"/>
                </a:solidFill>
                <a:latin typeface="Arial" pitchFamily="34" charset="0"/>
              </a:defRPr>
            </a:lvl4pPr>
            <a:lvl5pPr marL="2057400" indent="-228600" eaLnBrk="0" hangingPunct="0">
              <a:defRPr sz="2400">
                <a:solidFill>
                  <a:srgbClr val="336699"/>
                </a:solidFill>
                <a:latin typeface="Arial" pitchFamily="34" charset="0"/>
              </a:defRPr>
            </a:lvl5pPr>
            <a:lvl6pPr marL="2514600" indent="-228600" eaLnBrk="0" fontAlgn="base" hangingPunct="0">
              <a:spcBef>
                <a:spcPct val="0"/>
              </a:spcBef>
              <a:spcAft>
                <a:spcPct val="0"/>
              </a:spcAft>
              <a:defRPr sz="2400">
                <a:solidFill>
                  <a:srgbClr val="336699"/>
                </a:solidFill>
                <a:latin typeface="Arial" pitchFamily="34" charset="0"/>
              </a:defRPr>
            </a:lvl6pPr>
            <a:lvl7pPr marL="2971800" indent="-228600" eaLnBrk="0" fontAlgn="base" hangingPunct="0">
              <a:spcBef>
                <a:spcPct val="0"/>
              </a:spcBef>
              <a:spcAft>
                <a:spcPct val="0"/>
              </a:spcAft>
              <a:defRPr sz="2400">
                <a:solidFill>
                  <a:srgbClr val="336699"/>
                </a:solidFill>
                <a:latin typeface="Arial" pitchFamily="34" charset="0"/>
              </a:defRPr>
            </a:lvl7pPr>
            <a:lvl8pPr marL="3429000" indent="-228600" eaLnBrk="0" fontAlgn="base" hangingPunct="0">
              <a:spcBef>
                <a:spcPct val="0"/>
              </a:spcBef>
              <a:spcAft>
                <a:spcPct val="0"/>
              </a:spcAft>
              <a:defRPr sz="2400">
                <a:solidFill>
                  <a:srgbClr val="336699"/>
                </a:solidFill>
                <a:latin typeface="Arial" pitchFamily="34" charset="0"/>
              </a:defRPr>
            </a:lvl8pPr>
            <a:lvl9pPr marL="3886200" indent="-228600" eaLnBrk="0" fontAlgn="base" hangingPunct="0">
              <a:spcBef>
                <a:spcPct val="0"/>
              </a:spcBef>
              <a:spcAft>
                <a:spcPct val="0"/>
              </a:spcAft>
              <a:defRPr sz="2400">
                <a:solidFill>
                  <a:srgbClr val="336699"/>
                </a:solidFill>
                <a:latin typeface="Arial" pitchFamily="34" charset="0"/>
              </a:defRPr>
            </a:lvl9pPr>
          </a:lstStyle>
          <a:p>
            <a:pPr eaLnBrk="1" hangingPunct="1"/>
            <a:endParaRPr lang="de-DE" altLang="de-DE"/>
          </a:p>
        </p:txBody>
      </p:sp>
      <p:sp>
        <p:nvSpPr>
          <p:cNvPr id="9" name="AutoShape 8"/>
          <p:cNvSpPr>
            <a:spLocks noChangeArrowheads="1"/>
          </p:cNvSpPr>
          <p:nvPr/>
        </p:nvSpPr>
        <p:spPr bwMode="auto">
          <a:xfrm>
            <a:off x="8427720" y="2895600"/>
            <a:ext cx="152400" cy="304800"/>
          </a:xfrm>
          <a:prstGeom prst="downArrow">
            <a:avLst>
              <a:gd name="adj1" fmla="val 50000"/>
              <a:gd name="adj2" fmla="val 50000"/>
            </a:avLst>
          </a:prstGeom>
          <a:solidFill>
            <a:srgbClr val="CCCC00"/>
          </a:solidFill>
          <a:ln w="127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336699"/>
                </a:solidFill>
                <a:latin typeface="Arial" pitchFamily="34" charset="0"/>
              </a:defRPr>
            </a:lvl1pPr>
            <a:lvl2pPr marL="742950" indent="-285750" eaLnBrk="0" hangingPunct="0">
              <a:defRPr sz="2400">
                <a:solidFill>
                  <a:srgbClr val="336699"/>
                </a:solidFill>
                <a:latin typeface="Arial" pitchFamily="34" charset="0"/>
              </a:defRPr>
            </a:lvl2pPr>
            <a:lvl3pPr marL="1143000" indent="-228600" eaLnBrk="0" hangingPunct="0">
              <a:defRPr sz="2400">
                <a:solidFill>
                  <a:srgbClr val="336699"/>
                </a:solidFill>
                <a:latin typeface="Arial" pitchFamily="34" charset="0"/>
              </a:defRPr>
            </a:lvl3pPr>
            <a:lvl4pPr marL="1600200" indent="-228600" eaLnBrk="0" hangingPunct="0">
              <a:defRPr sz="2400">
                <a:solidFill>
                  <a:srgbClr val="336699"/>
                </a:solidFill>
                <a:latin typeface="Arial" pitchFamily="34" charset="0"/>
              </a:defRPr>
            </a:lvl4pPr>
            <a:lvl5pPr marL="2057400" indent="-228600" eaLnBrk="0" hangingPunct="0">
              <a:defRPr sz="2400">
                <a:solidFill>
                  <a:srgbClr val="336699"/>
                </a:solidFill>
                <a:latin typeface="Arial" pitchFamily="34" charset="0"/>
              </a:defRPr>
            </a:lvl5pPr>
            <a:lvl6pPr marL="2514600" indent="-228600" eaLnBrk="0" fontAlgn="base" hangingPunct="0">
              <a:spcBef>
                <a:spcPct val="0"/>
              </a:spcBef>
              <a:spcAft>
                <a:spcPct val="0"/>
              </a:spcAft>
              <a:defRPr sz="2400">
                <a:solidFill>
                  <a:srgbClr val="336699"/>
                </a:solidFill>
                <a:latin typeface="Arial" pitchFamily="34" charset="0"/>
              </a:defRPr>
            </a:lvl6pPr>
            <a:lvl7pPr marL="2971800" indent="-228600" eaLnBrk="0" fontAlgn="base" hangingPunct="0">
              <a:spcBef>
                <a:spcPct val="0"/>
              </a:spcBef>
              <a:spcAft>
                <a:spcPct val="0"/>
              </a:spcAft>
              <a:defRPr sz="2400">
                <a:solidFill>
                  <a:srgbClr val="336699"/>
                </a:solidFill>
                <a:latin typeface="Arial" pitchFamily="34" charset="0"/>
              </a:defRPr>
            </a:lvl7pPr>
            <a:lvl8pPr marL="3429000" indent="-228600" eaLnBrk="0" fontAlgn="base" hangingPunct="0">
              <a:spcBef>
                <a:spcPct val="0"/>
              </a:spcBef>
              <a:spcAft>
                <a:spcPct val="0"/>
              </a:spcAft>
              <a:defRPr sz="2400">
                <a:solidFill>
                  <a:srgbClr val="336699"/>
                </a:solidFill>
                <a:latin typeface="Arial" pitchFamily="34" charset="0"/>
              </a:defRPr>
            </a:lvl8pPr>
            <a:lvl9pPr marL="3886200" indent="-228600" eaLnBrk="0" fontAlgn="base" hangingPunct="0">
              <a:spcBef>
                <a:spcPct val="0"/>
              </a:spcBef>
              <a:spcAft>
                <a:spcPct val="0"/>
              </a:spcAft>
              <a:defRPr sz="2400">
                <a:solidFill>
                  <a:srgbClr val="336699"/>
                </a:solidFill>
                <a:latin typeface="Arial" pitchFamily="34" charset="0"/>
              </a:defRPr>
            </a:lvl9pPr>
          </a:lstStyle>
          <a:p>
            <a:pPr eaLnBrk="1" hangingPunct="1"/>
            <a:endParaRPr lang="de-DE" altLang="de-DE"/>
          </a:p>
        </p:txBody>
      </p:sp>
      <p:sp>
        <p:nvSpPr>
          <p:cNvPr id="10" name="Text Box 9"/>
          <p:cNvSpPr txBox="1">
            <a:spLocks noChangeArrowheads="1"/>
          </p:cNvSpPr>
          <p:nvPr/>
        </p:nvSpPr>
        <p:spPr bwMode="auto">
          <a:xfrm>
            <a:off x="4590288" y="3474720"/>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rgbClr val="336699"/>
                </a:solidFill>
                <a:latin typeface="Arial" pitchFamily="34" charset="0"/>
              </a:defRPr>
            </a:lvl1pPr>
            <a:lvl2pPr marL="742950" indent="-285750" eaLnBrk="0" hangingPunct="0">
              <a:defRPr sz="2400">
                <a:solidFill>
                  <a:srgbClr val="336699"/>
                </a:solidFill>
                <a:latin typeface="Arial" pitchFamily="34" charset="0"/>
              </a:defRPr>
            </a:lvl2pPr>
            <a:lvl3pPr marL="1143000" indent="-228600" eaLnBrk="0" hangingPunct="0">
              <a:defRPr sz="2400">
                <a:solidFill>
                  <a:srgbClr val="336699"/>
                </a:solidFill>
                <a:latin typeface="Arial" pitchFamily="34" charset="0"/>
              </a:defRPr>
            </a:lvl3pPr>
            <a:lvl4pPr marL="1600200" indent="-228600" eaLnBrk="0" hangingPunct="0">
              <a:defRPr sz="2400">
                <a:solidFill>
                  <a:srgbClr val="336699"/>
                </a:solidFill>
                <a:latin typeface="Arial" pitchFamily="34" charset="0"/>
              </a:defRPr>
            </a:lvl4pPr>
            <a:lvl5pPr marL="2057400" indent="-228600" eaLnBrk="0" hangingPunct="0">
              <a:defRPr sz="2400">
                <a:solidFill>
                  <a:srgbClr val="336699"/>
                </a:solidFill>
                <a:latin typeface="Arial" pitchFamily="34" charset="0"/>
              </a:defRPr>
            </a:lvl5pPr>
            <a:lvl6pPr marL="2514600" indent="-228600" eaLnBrk="0" fontAlgn="base" hangingPunct="0">
              <a:spcBef>
                <a:spcPct val="0"/>
              </a:spcBef>
              <a:spcAft>
                <a:spcPct val="0"/>
              </a:spcAft>
              <a:defRPr sz="2400">
                <a:solidFill>
                  <a:srgbClr val="336699"/>
                </a:solidFill>
                <a:latin typeface="Arial" pitchFamily="34" charset="0"/>
              </a:defRPr>
            </a:lvl6pPr>
            <a:lvl7pPr marL="2971800" indent="-228600" eaLnBrk="0" fontAlgn="base" hangingPunct="0">
              <a:spcBef>
                <a:spcPct val="0"/>
              </a:spcBef>
              <a:spcAft>
                <a:spcPct val="0"/>
              </a:spcAft>
              <a:defRPr sz="2400">
                <a:solidFill>
                  <a:srgbClr val="336699"/>
                </a:solidFill>
                <a:latin typeface="Arial" pitchFamily="34" charset="0"/>
              </a:defRPr>
            </a:lvl7pPr>
            <a:lvl8pPr marL="3429000" indent="-228600" eaLnBrk="0" fontAlgn="base" hangingPunct="0">
              <a:spcBef>
                <a:spcPct val="0"/>
              </a:spcBef>
              <a:spcAft>
                <a:spcPct val="0"/>
              </a:spcAft>
              <a:defRPr sz="2400">
                <a:solidFill>
                  <a:srgbClr val="336699"/>
                </a:solidFill>
                <a:latin typeface="Arial" pitchFamily="34" charset="0"/>
              </a:defRPr>
            </a:lvl8pPr>
            <a:lvl9pPr marL="3886200" indent="-228600" eaLnBrk="0" fontAlgn="base" hangingPunct="0">
              <a:spcBef>
                <a:spcPct val="0"/>
              </a:spcBef>
              <a:spcAft>
                <a:spcPct val="0"/>
              </a:spcAft>
              <a:defRPr sz="2400">
                <a:solidFill>
                  <a:srgbClr val="336699"/>
                </a:solidFill>
                <a:latin typeface="Arial" pitchFamily="34" charset="0"/>
              </a:defRPr>
            </a:lvl9pPr>
          </a:lstStyle>
          <a:p>
            <a:pPr eaLnBrk="1" hangingPunct="1"/>
            <a:r>
              <a:rPr lang="de-DE" altLang="de-DE" sz="2000" dirty="0">
                <a:solidFill>
                  <a:srgbClr val="244C62"/>
                </a:solidFill>
                <a:latin typeface="Arial Narrow" panose="020B0606020202030204" pitchFamily="34" charset="0"/>
                <a:cs typeface="Times New Roman" pitchFamily="18" charset="0"/>
              </a:rPr>
              <a:t>Anstieg RV-Beitrag</a:t>
            </a:r>
          </a:p>
        </p:txBody>
      </p:sp>
      <p:sp>
        <p:nvSpPr>
          <p:cNvPr id="11" name="Line 11"/>
          <p:cNvSpPr>
            <a:spLocks noChangeShapeType="1"/>
          </p:cNvSpPr>
          <p:nvPr/>
        </p:nvSpPr>
        <p:spPr bwMode="auto">
          <a:xfrm>
            <a:off x="5702808" y="4005064"/>
            <a:ext cx="0" cy="338336"/>
          </a:xfrm>
          <a:prstGeom prst="line">
            <a:avLst/>
          </a:prstGeom>
          <a:noFill/>
          <a:ln w="25400">
            <a:solidFill>
              <a:schemeClr val="tx1"/>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square">
            <a:spAutoFit/>
          </a:bodyPr>
          <a:lstStyle/>
          <a:p>
            <a:endParaRPr lang="de-DE"/>
          </a:p>
        </p:txBody>
      </p:sp>
      <p:sp>
        <p:nvSpPr>
          <p:cNvPr id="12" name="Text Box 12"/>
          <p:cNvSpPr txBox="1">
            <a:spLocks noChangeArrowheads="1"/>
          </p:cNvSpPr>
          <p:nvPr/>
        </p:nvSpPr>
        <p:spPr bwMode="auto">
          <a:xfrm>
            <a:off x="4258056" y="4419600"/>
            <a:ext cx="3810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336699"/>
                </a:solidFill>
                <a:latin typeface="Arial" pitchFamily="34" charset="0"/>
              </a:defRPr>
            </a:lvl1pPr>
            <a:lvl2pPr marL="742950" indent="-285750" eaLnBrk="0" hangingPunct="0">
              <a:defRPr sz="2400">
                <a:solidFill>
                  <a:srgbClr val="336699"/>
                </a:solidFill>
                <a:latin typeface="Arial" pitchFamily="34" charset="0"/>
              </a:defRPr>
            </a:lvl2pPr>
            <a:lvl3pPr marL="1143000" indent="-228600" eaLnBrk="0" hangingPunct="0">
              <a:defRPr sz="2400">
                <a:solidFill>
                  <a:srgbClr val="336699"/>
                </a:solidFill>
                <a:latin typeface="Arial" pitchFamily="34" charset="0"/>
              </a:defRPr>
            </a:lvl3pPr>
            <a:lvl4pPr marL="1600200" indent="-228600" eaLnBrk="0" hangingPunct="0">
              <a:defRPr sz="2400">
                <a:solidFill>
                  <a:srgbClr val="336699"/>
                </a:solidFill>
                <a:latin typeface="Arial" pitchFamily="34" charset="0"/>
              </a:defRPr>
            </a:lvl4pPr>
            <a:lvl5pPr marL="2057400" indent="-228600" eaLnBrk="0" hangingPunct="0">
              <a:defRPr sz="2400">
                <a:solidFill>
                  <a:srgbClr val="336699"/>
                </a:solidFill>
                <a:latin typeface="Arial" pitchFamily="34" charset="0"/>
              </a:defRPr>
            </a:lvl5pPr>
            <a:lvl6pPr marL="2514600" indent="-228600" eaLnBrk="0" fontAlgn="base" hangingPunct="0">
              <a:spcBef>
                <a:spcPct val="0"/>
              </a:spcBef>
              <a:spcAft>
                <a:spcPct val="0"/>
              </a:spcAft>
              <a:defRPr sz="2400">
                <a:solidFill>
                  <a:srgbClr val="336699"/>
                </a:solidFill>
                <a:latin typeface="Arial" pitchFamily="34" charset="0"/>
              </a:defRPr>
            </a:lvl6pPr>
            <a:lvl7pPr marL="2971800" indent="-228600" eaLnBrk="0" fontAlgn="base" hangingPunct="0">
              <a:spcBef>
                <a:spcPct val="0"/>
              </a:spcBef>
              <a:spcAft>
                <a:spcPct val="0"/>
              </a:spcAft>
              <a:defRPr sz="2400">
                <a:solidFill>
                  <a:srgbClr val="336699"/>
                </a:solidFill>
                <a:latin typeface="Arial" pitchFamily="34" charset="0"/>
              </a:defRPr>
            </a:lvl7pPr>
            <a:lvl8pPr marL="3429000" indent="-228600" eaLnBrk="0" fontAlgn="base" hangingPunct="0">
              <a:spcBef>
                <a:spcPct val="0"/>
              </a:spcBef>
              <a:spcAft>
                <a:spcPct val="0"/>
              </a:spcAft>
              <a:defRPr sz="2400">
                <a:solidFill>
                  <a:srgbClr val="336699"/>
                </a:solidFill>
                <a:latin typeface="Arial" pitchFamily="34" charset="0"/>
              </a:defRPr>
            </a:lvl8pPr>
            <a:lvl9pPr marL="3886200" indent="-228600" eaLnBrk="0" fontAlgn="base" hangingPunct="0">
              <a:spcBef>
                <a:spcPct val="0"/>
              </a:spcBef>
              <a:spcAft>
                <a:spcPct val="0"/>
              </a:spcAft>
              <a:defRPr sz="2400">
                <a:solidFill>
                  <a:srgbClr val="336699"/>
                </a:solidFill>
                <a:latin typeface="Arial" pitchFamily="34" charset="0"/>
              </a:defRPr>
            </a:lvl9pPr>
          </a:lstStyle>
          <a:p>
            <a:pPr eaLnBrk="1" hangingPunct="1"/>
            <a:r>
              <a:rPr lang="de-DE" altLang="de-DE" sz="2000" dirty="0">
                <a:solidFill>
                  <a:srgbClr val="244C62"/>
                </a:solidFill>
                <a:latin typeface="Arial Narrow" panose="020B0606020202030204" pitchFamily="34" charset="0"/>
                <a:cs typeface="Times New Roman" pitchFamily="18" charset="0"/>
              </a:rPr>
              <a:t>Rentenreformgesetz 2030</a:t>
            </a:r>
          </a:p>
          <a:p>
            <a:pPr eaLnBrk="1" hangingPunct="1"/>
            <a:r>
              <a:rPr lang="de-DE" altLang="de-DE" sz="2000" dirty="0">
                <a:solidFill>
                  <a:srgbClr val="244C62"/>
                </a:solidFill>
                <a:latin typeface="Arial Narrow" panose="020B0606020202030204" pitchFamily="34" charset="0"/>
                <a:cs typeface="Times New Roman" pitchFamily="18" charset="0"/>
              </a:rPr>
              <a:t>muss verabschiedet werden</a:t>
            </a:r>
          </a:p>
          <a:p>
            <a:pPr eaLnBrk="1" hangingPunct="1"/>
            <a:r>
              <a:rPr lang="de-DE" altLang="de-DE" sz="2000" dirty="0">
                <a:solidFill>
                  <a:srgbClr val="244C62"/>
                </a:solidFill>
                <a:latin typeface="Arial Narrow" panose="020B0606020202030204" pitchFamily="34" charset="0"/>
                <a:cs typeface="Times New Roman" pitchFamily="18" charset="0"/>
              </a:rPr>
              <a:t>(spätestens)</a:t>
            </a:r>
          </a:p>
          <a:p>
            <a:pPr eaLnBrk="1" hangingPunct="1"/>
            <a:endParaRPr lang="de-DE" altLang="de-DE" sz="2000" dirty="0">
              <a:solidFill>
                <a:srgbClr val="083163"/>
              </a:solidFill>
              <a:cs typeface="Times New Roman" pitchFamily="18" charset="0"/>
            </a:endParaRPr>
          </a:p>
        </p:txBody>
      </p:sp>
      <p:sp>
        <p:nvSpPr>
          <p:cNvPr id="13" name="Line 13"/>
          <p:cNvSpPr>
            <a:spLocks noChangeShapeType="1"/>
          </p:cNvSpPr>
          <p:nvPr/>
        </p:nvSpPr>
        <p:spPr bwMode="auto">
          <a:xfrm>
            <a:off x="1112520" y="3276600"/>
            <a:ext cx="0" cy="914400"/>
          </a:xfrm>
          <a:prstGeom prst="line">
            <a:avLst/>
          </a:prstGeom>
          <a:noFill/>
          <a:ln w="25400">
            <a:solidFill>
              <a:schemeClr val="tx1"/>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spAutoFit/>
          </a:bodyPr>
          <a:lstStyle/>
          <a:p>
            <a:endParaRPr lang="de-DE"/>
          </a:p>
        </p:txBody>
      </p:sp>
      <p:sp>
        <p:nvSpPr>
          <p:cNvPr id="14" name="Line 14"/>
          <p:cNvSpPr>
            <a:spLocks noChangeShapeType="1"/>
          </p:cNvSpPr>
          <p:nvPr/>
        </p:nvSpPr>
        <p:spPr bwMode="auto">
          <a:xfrm>
            <a:off x="1112520" y="2971800"/>
            <a:ext cx="0" cy="228600"/>
          </a:xfrm>
          <a:prstGeom prst="line">
            <a:avLst/>
          </a:prstGeom>
          <a:noFill/>
          <a:ln w="25400">
            <a:solidFill>
              <a:schemeClr val="tx1"/>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spAutoFit/>
          </a:bodyPr>
          <a:lstStyle/>
          <a:p>
            <a:endParaRPr lang="de-DE"/>
          </a:p>
        </p:txBody>
      </p:sp>
      <p:sp>
        <p:nvSpPr>
          <p:cNvPr id="15" name="Text Box 15"/>
          <p:cNvSpPr txBox="1">
            <a:spLocks noChangeArrowheads="1"/>
          </p:cNvSpPr>
          <p:nvPr/>
        </p:nvSpPr>
        <p:spPr bwMode="auto">
          <a:xfrm>
            <a:off x="369208" y="4267199"/>
            <a:ext cx="280193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336699"/>
                </a:solidFill>
                <a:latin typeface="Arial" pitchFamily="34" charset="0"/>
              </a:defRPr>
            </a:lvl1pPr>
            <a:lvl2pPr marL="742950" indent="-285750" eaLnBrk="0" hangingPunct="0">
              <a:defRPr sz="2400">
                <a:solidFill>
                  <a:srgbClr val="336699"/>
                </a:solidFill>
                <a:latin typeface="Arial" pitchFamily="34" charset="0"/>
              </a:defRPr>
            </a:lvl2pPr>
            <a:lvl3pPr marL="1143000" indent="-228600" eaLnBrk="0" hangingPunct="0">
              <a:defRPr sz="2400">
                <a:solidFill>
                  <a:srgbClr val="336699"/>
                </a:solidFill>
                <a:latin typeface="Arial" pitchFamily="34" charset="0"/>
              </a:defRPr>
            </a:lvl3pPr>
            <a:lvl4pPr marL="1600200" indent="-228600" eaLnBrk="0" hangingPunct="0">
              <a:defRPr sz="2400">
                <a:solidFill>
                  <a:srgbClr val="336699"/>
                </a:solidFill>
                <a:latin typeface="Arial" pitchFamily="34" charset="0"/>
              </a:defRPr>
            </a:lvl4pPr>
            <a:lvl5pPr marL="2057400" indent="-228600" eaLnBrk="0" hangingPunct="0">
              <a:defRPr sz="2400">
                <a:solidFill>
                  <a:srgbClr val="336699"/>
                </a:solidFill>
                <a:latin typeface="Arial" pitchFamily="34" charset="0"/>
              </a:defRPr>
            </a:lvl5pPr>
            <a:lvl6pPr marL="2514600" indent="-228600" eaLnBrk="0" fontAlgn="base" hangingPunct="0">
              <a:spcBef>
                <a:spcPct val="0"/>
              </a:spcBef>
              <a:spcAft>
                <a:spcPct val="0"/>
              </a:spcAft>
              <a:defRPr sz="2400">
                <a:solidFill>
                  <a:srgbClr val="336699"/>
                </a:solidFill>
                <a:latin typeface="Arial" pitchFamily="34" charset="0"/>
              </a:defRPr>
            </a:lvl6pPr>
            <a:lvl7pPr marL="2971800" indent="-228600" eaLnBrk="0" fontAlgn="base" hangingPunct="0">
              <a:spcBef>
                <a:spcPct val="0"/>
              </a:spcBef>
              <a:spcAft>
                <a:spcPct val="0"/>
              </a:spcAft>
              <a:defRPr sz="2400">
                <a:solidFill>
                  <a:srgbClr val="336699"/>
                </a:solidFill>
                <a:latin typeface="Arial" pitchFamily="34" charset="0"/>
              </a:defRPr>
            </a:lvl7pPr>
            <a:lvl8pPr marL="3429000" indent="-228600" eaLnBrk="0" fontAlgn="base" hangingPunct="0">
              <a:spcBef>
                <a:spcPct val="0"/>
              </a:spcBef>
              <a:spcAft>
                <a:spcPct val="0"/>
              </a:spcAft>
              <a:defRPr sz="2400">
                <a:solidFill>
                  <a:srgbClr val="336699"/>
                </a:solidFill>
                <a:latin typeface="Arial" pitchFamily="34" charset="0"/>
              </a:defRPr>
            </a:lvl8pPr>
            <a:lvl9pPr marL="3886200" indent="-228600" eaLnBrk="0" fontAlgn="base" hangingPunct="0">
              <a:spcBef>
                <a:spcPct val="0"/>
              </a:spcBef>
              <a:spcAft>
                <a:spcPct val="0"/>
              </a:spcAft>
              <a:defRPr sz="2400">
                <a:solidFill>
                  <a:srgbClr val="336699"/>
                </a:solidFill>
                <a:latin typeface="Arial" pitchFamily="34" charset="0"/>
              </a:defRPr>
            </a:lvl9pPr>
          </a:lstStyle>
          <a:p>
            <a:pPr eaLnBrk="1" hangingPunct="1"/>
            <a:r>
              <a:rPr lang="de-DE" altLang="de-DE" sz="2000" dirty="0">
                <a:solidFill>
                  <a:srgbClr val="244C62"/>
                </a:solidFill>
                <a:latin typeface="Arial Narrow" panose="020B0606020202030204" pitchFamily="34" charset="0"/>
                <a:cs typeface="Times New Roman" pitchFamily="18" charset="0"/>
              </a:rPr>
              <a:t>Diskussionsprozess</a:t>
            </a:r>
          </a:p>
          <a:p>
            <a:pPr eaLnBrk="1" hangingPunct="1"/>
            <a:r>
              <a:rPr lang="de-DE" altLang="de-DE" sz="2000" dirty="0">
                <a:solidFill>
                  <a:srgbClr val="244C62"/>
                </a:solidFill>
                <a:latin typeface="Arial Narrow" panose="020B0606020202030204" pitchFamily="34" charset="0"/>
                <a:cs typeface="Times New Roman" pitchFamily="18" charset="0"/>
              </a:rPr>
              <a:t>muss beginnen </a:t>
            </a:r>
          </a:p>
          <a:p>
            <a:pPr eaLnBrk="1" hangingPunct="1"/>
            <a:r>
              <a:rPr lang="de-DE" altLang="de-DE" sz="2000" dirty="0">
                <a:solidFill>
                  <a:srgbClr val="244C62"/>
                </a:solidFill>
                <a:latin typeface="Arial Narrow" panose="020B0606020202030204" pitchFamily="34" charset="0"/>
                <a:cs typeface="Times New Roman" pitchFamily="18" charset="0"/>
              </a:rPr>
              <a:t>(spätestens)</a:t>
            </a:r>
          </a:p>
        </p:txBody>
      </p:sp>
      <p:sp>
        <p:nvSpPr>
          <p:cNvPr id="16" name="Text Box 16"/>
          <p:cNvSpPr txBox="1">
            <a:spLocks noChangeArrowheads="1"/>
          </p:cNvSpPr>
          <p:nvPr/>
        </p:nvSpPr>
        <p:spPr bwMode="auto">
          <a:xfrm>
            <a:off x="359664" y="2542032"/>
            <a:ext cx="1143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336699"/>
                </a:solidFill>
                <a:latin typeface="Arial" pitchFamily="34" charset="0"/>
              </a:defRPr>
            </a:lvl1pPr>
            <a:lvl2pPr marL="742950" indent="-285750" eaLnBrk="0" hangingPunct="0">
              <a:defRPr sz="2400">
                <a:solidFill>
                  <a:srgbClr val="336699"/>
                </a:solidFill>
                <a:latin typeface="Arial" pitchFamily="34" charset="0"/>
              </a:defRPr>
            </a:lvl2pPr>
            <a:lvl3pPr marL="1143000" indent="-228600" eaLnBrk="0" hangingPunct="0">
              <a:defRPr sz="2400">
                <a:solidFill>
                  <a:srgbClr val="336699"/>
                </a:solidFill>
                <a:latin typeface="Arial" pitchFamily="34" charset="0"/>
              </a:defRPr>
            </a:lvl3pPr>
            <a:lvl4pPr marL="1600200" indent="-228600" eaLnBrk="0" hangingPunct="0">
              <a:defRPr sz="2400">
                <a:solidFill>
                  <a:srgbClr val="336699"/>
                </a:solidFill>
                <a:latin typeface="Arial" pitchFamily="34" charset="0"/>
              </a:defRPr>
            </a:lvl4pPr>
            <a:lvl5pPr marL="2057400" indent="-228600" eaLnBrk="0" hangingPunct="0">
              <a:defRPr sz="2400">
                <a:solidFill>
                  <a:srgbClr val="336699"/>
                </a:solidFill>
                <a:latin typeface="Arial" pitchFamily="34" charset="0"/>
              </a:defRPr>
            </a:lvl5pPr>
            <a:lvl6pPr marL="2514600" indent="-228600" eaLnBrk="0" fontAlgn="base" hangingPunct="0">
              <a:spcBef>
                <a:spcPct val="0"/>
              </a:spcBef>
              <a:spcAft>
                <a:spcPct val="0"/>
              </a:spcAft>
              <a:defRPr sz="2400">
                <a:solidFill>
                  <a:srgbClr val="336699"/>
                </a:solidFill>
                <a:latin typeface="Arial" pitchFamily="34" charset="0"/>
              </a:defRPr>
            </a:lvl6pPr>
            <a:lvl7pPr marL="2971800" indent="-228600" eaLnBrk="0" fontAlgn="base" hangingPunct="0">
              <a:spcBef>
                <a:spcPct val="0"/>
              </a:spcBef>
              <a:spcAft>
                <a:spcPct val="0"/>
              </a:spcAft>
              <a:defRPr sz="2400">
                <a:solidFill>
                  <a:srgbClr val="336699"/>
                </a:solidFill>
                <a:latin typeface="Arial" pitchFamily="34" charset="0"/>
              </a:defRPr>
            </a:lvl7pPr>
            <a:lvl8pPr marL="3429000" indent="-228600" eaLnBrk="0" fontAlgn="base" hangingPunct="0">
              <a:spcBef>
                <a:spcPct val="0"/>
              </a:spcBef>
              <a:spcAft>
                <a:spcPct val="0"/>
              </a:spcAft>
              <a:defRPr sz="2400">
                <a:solidFill>
                  <a:srgbClr val="336699"/>
                </a:solidFill>
                <a:latin typeface="Arial" pitchFamily="34" charset="0"/>
              </a:defRPr>
            </a:lvl8pPr>
            <a:lvl9pPr marL="3886200" indent="-228600" eaLnBrk="0" fontAlgn="base" hangingPunct="0">
              <a:spcBef>
                <a:spcPct val="0"/>
              </a:spcBef>
              <a:spcAft>
                <a:spcPct val="0"/>
              </a:spcAft>
              <a:defRPr sz="2400">
                <a:solidFill>
                  <a:srgbClr val="336699"/>
                </a:solidFill>
                <a:latin typeface="Arial" pitchFamily="34" charset="0"/>
              </a:defRPr>
            </a:lvl9pPr>
          </a:lstStyle>
          <a:p>
            <a:pPr eaLnBrk="1" hangingPunct="1"/>
            <a:r>
              <a:rPr lang="de-DE" altLang="de-DE" sz="1800" dirty="0">
                <a:solidFill>
                  <a:srgbClr val="244C62"/>
                </a:solidFill>
                <a:latin typeface="Arial Narrow" panose="020B0606020202030204" pitchFamily="34" charset="0"/>
                <a:cs typeface="Times New Roman" pitchFamily="18" charset="0"/>
              </a:rPr>
              <a:t>2017</a:t>
            </a:r>
          </a:p>
        </p:txBody>
      </p:sp>
      <p:sp>
        <p:nvSpPr>
          <p:cNvPr id="17" name="Text Box 17"/>
          <p:cNvSpPr txBox="1">
            <a:spLocks noChangeArrowheads="1"/>
          </p:cNvSpPr>
          <p:nvPr/>
        </p:nvSpPr>
        <p:spPr bwMode="auto">
          <a:xfrm>
            <a:off x="4120895" y="2558796"/>
            <a:ext cx="914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336699"/>
                </a:solidFill>
                <a:latin typeface="Arial" pitchFamily="34" charset="0"/>
              </a:defRPr>
            </a:lvl1pPr>
            <a:lvl2pPr marL="742950" indent="-285750" eaLnBrk="0" hangingPunct="0">
              <a:defRPr sz="2400">
                <a:solidFill>
                  <a:srgbClr val="336699"/>
                </a:solidFill>
                <a:latin typeface="Arial" pitchFamily="34" charset="0"/>
              </a:defRPr>
            </a:lvl2pPr>
            <a:lvl3pPr marL="1143000" indent="-228600" eaLnBrk="0" hangingPunct="0">
              <a:defRPr sz="2400">
                <a:solidFill>
                  <a:srgbClr val="336699"/>
                </a:solidFill>
                <a:latin typeface="Arial" pitchFamily="34" charset="0"/>
              </a:defRPr>
            </a:lvl3pPr>
            <a:lvl4pPr marL="1600200" indent="-228600" eaLnBrk="0" hangingPunct="0">
              <a:defRPr sz="2400">
                <a:solidFill>
                  <a:srgbClr val="336699"/>
                </a:solidFill>
                <a:latin typeface="Arial" pitchFamily="34" charset="0"/>
              </a:defRPr>
            </a:lvl4pPr>
            <a:lvl5pPr marL="2057400" indent="-228600" eaLnBrk="0" hangingPunct="0">
              <a:defRPr sz="2400">
                <a:solidFill>
                  <a:srgbClr val="336699"/>
                </a:solidFill>
                <a:latin typeface="Arial" pitchFamily="34" charset="0"/>
              </a:defRPr>
            </a:lvl5pPr>
            <a:lvl6pPr marL="2514600" indent="-228600" eaLnBrk="0" fontAlgn="base" hangingPunct="0">
              <a:spcBef>
                <a:spcPct val="0"/>
              </a:spcBef>
              <a:spcAft>
                <a:spcPct val="0"/>
              </a:spcAft>
              <a:defRPr sz="2400">
                <a:solidFill>
                  <a:srgbClr val="336699"/>
                </a:solidFill>
                <a:latin typeface="Arial" pitchFamily="34" charset="0"/>
              </a:defRPr>
            </a:lvl6pPr>
            <a:lvl7pPr marL="2971800" indent="-228600" eaLnBrk="0" fontAlgn="base" hangingPunct="0">
              <a:spcBef>
                <a:spcPct val="0"/>
              </a:spcBef>
              <a:spcAft>
                <a:spcPct val="0"/>
              </a:spcAft>
              <a:defRPr sz="2400">
                <a:solidFill>
                  <a:srgbClr val="336699"/>
                </a:solidFill>
                <a:latin typeface="Arial" pitchFamily="34" charset="0"/>
              </a:defRPr>
            </a:lvl7pPr>
            <a:lvl8pPr marL="3429000" indent="-228600" eaLnBrk="0" fontAlgn="base" hangingPunct="0">
              <a:spcBef>
                <a:spcPct val="0"/>
              </a:spcBef>
              <a:spcAft>
                <a:spcPct val="0"/>
              </a:spcAft>
              <a:defRPr sz="2400">
                <a:solidFill>
                  <a:srgbClr val="336699"/>
                </a:solidFill>
                <a:latin typeface="Arial" pitchFamily="34" charset="0"/>
              </a:defRPr>
            </a:lvl8pPr>
            <a:lvl9pPr marL="3886200" indent="-228600" eaLnBrk="0" fontAlgn="base" hangingPunct="0">
              <a:spcBef>
                <a:spcPct val="0"/>
              </a:spcBef>
              <a:spcAft>
                <a:spcPct val="0"/>
              </a:spcAft>
              <a:defRPr sz="2400">
                <a:solidFill>
                  <a:srgbClr val="336699"/>
                </a:solidFill>
                <a:latin typeface="Arial" pitchFamily="34" charset="0"/>
              </a:defRPr>
            </a:lvl9pPr>
          </a:lstStyle>
          <a:p>
            <a:pPr eaLnBrk="1" hangingPunct="1"/>
            <a:r>
              <a:rPr lang="de-DE" altLang="de-DE" sz="1800" dirty="0">
                <a:solidFill>
                  <a:srgbClr val="244C62"/>
                </a:solidFill>
                <a:latin typeface="Arial Narrow" panose="020B0606020202030204" pitchFamily="34" charset="0"/>
                <a:cs typeface="Times New Roman" pitchFamily="18" charset="0"/>
              </a:rPr>
              <a:t>2021</a:t>
            </a:r>
          </a:p>
        </p:txBody>
      </p:sp>
      <p:sp>
        <p:nvSpPr>
          <p:cNvPr id="18" name="Text Box 18"/>
          <p:cNvSpPr txBox="1">
            <a:spLocks noChangeArrowheads="1"/>
          </p:cNvSpPr>
          <p:nvPr/>
        </p:nvSpPr>
        <p:spPr bwMode="auto">
          <a:xfrm>
            <a:off x="8208264" y="2551176"/>
            <a:ext cx="76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336699"/>
                </a:solidFill>
                <a:latin typeface="Arial" pitchFamily="34" charset="0"/>
              </a:defRPr>
            </a:lvl1pPr>
            <a:lvl2pPr marL="742950" indent="-285750" eaLnBrk="0" hangingPunct="0">
              <a:defRPr sz="2400">
                <a:solidFill>
                  <a:srgbClr val="336699"/>
                </a:solidFill>
                <a:latin typeface="Arial" pitchFamily="34" charset="0"/>
              </a:defRPr>
            </a:lvl2pPr>
            <a:lvl3pPr marL="1143000" indent="-228600" eaLnBrk="0" hangingPunct="0">
              <a:defRPr sz="2400">
                <a:solidFill>
                  <a:srgbClr val="336699"/>
                </a:solidFill>
                <a:latin typeface="Arial" pitchFamily="34" charset="0"/>
              </a:defRPr>
            </a:lvl3pPr>
            <a:lvl4pPr marL="1600200" indent="-228600" eaLnBrk="0" hangingPunct="0">
              <a:defRPr sz="2400">
                <a:solidFill>
                  <a:srgbClr val="336699"/>
                </a:solidFill>
                <a:latin typeface="Arial" pitchFamily="34" charset="0"/>
              </a:defRPr>
            </a:lvl4pPr>
            <a:lvl5pPr marL="2057400" indent="-228600" eaLnBrk="0" hangingPunct="0">
              <a:defRPr sz="2400">
                <a:solidFill>
                  <a:srgbClr val="336699"/>
                </a:solidFill>
                <a:latin typeface="Arial" pitchFamily="34" charset="0"/>
              </a:defRPr>
            </a:lvl5pPr>
            <a:lvl6pPr marL="2514600" indent="-228600" eaLnBrk="0" fontAlgn="base" hangingPunct="0">
              <a:spcBef>
                <a:spcPct val="0"/>
              </a:spcBef>
              <a:spcAft>
                <a:spcPct val="0"/>
              </a:spcAft>
              <a:defRPr sz="2400">
                <a:solidFill>
                  <a:srgbClr val="336699"/>
                </a:solidFill>
                <a:latin typeface="Arial" pitchFamily="34" charset="0"/>
              </a:defRPr>
            </a:lvl6pPr>
            <a:lvl7pPr marL="2971800" indent="-228600" eaLnBrk="0" fontAlgn="base" hangingPunct="0">
              <a:spcBef>
                <a:spcPct val="0"/>
              </a:spcBef>
              <a:spcAft>
                <a:spcPct val="0"/>
              </a:spcAft>
              <a:defRPr sz="2400">
                <a:solidFill>
                  <a:srgbClr val="336699"/>
                </a:solidFill>
                <a:latin typeface="Arial" pitchFamily="34" charset="0"/>
              </a:defRPr>
            </a:lvl7pPr>
            <a:lvl8pPr marL="3429000" indent="-228600" eaLnBrk="0" fontAlgn="base" hangingPunct="0">
              <a:spcBef>
                <a:spcPct val="0"/>
              </a:spcBef>
              <a:spcAft>
                <a:spcPct val="0"/>
              </a:spcAft>
              <a:defRPr sz="2400">
                <a:solidFill>
                  <a:srgbClr val="336699"/>
                </a:solidFill>
                <a:latin typeface="Arial" pitchFamily="34" charset="0"/>
              </a:defRPr>
            </a:lvl8pPr>
            <a:lvl9pPr marL="3886200" indent="-228600" eaLnBrk="0" fontAlgn="base" hangingPunct="0">
              <a:spcBef>
                <a:spcPct val="0"/>
              </a:spcBef>
              <a:spcAft>
                <a:spcPct val="0"/>
              </a:spcAft>
              <a:defRPr sz="2400">
                <a:solidFill>
                  <a:srgbClr val="336699"/>
                </a:solidFill>
                <a:latin typeface="Arial" pitchFamily="34" charset="0"/>
              </a:defRPr>
            </a:lvl9pPr>
          </a:lstStyle>
          <a:p>
            <a:pPr eaLnBrk="1" hangingPunct="1"/>
            <a:r>
              <a:rPr lang="de-DE" altLang="de-DE" sz="1800" dirty="0">
                <a:solidFill>
                  <a:srgbClr val="244C62"/>
                </a:solidFill>
                <a:latin typeface="Arial Narrow" panose="020B0606020202030204" pitchFamily="34" charset="0"/>
                <a:cs typeface="Times New Roman" pitchFamily="18" charset="0"/>
              </a:rPr>
              <a:t>2025</a:t>
            </a:r>
          </a:p>
        </p:txBody>
      </p:sp>
      <p:sp>
        <p:nvSpPr>
          <p:cNvPr id="19" name="Text Box 19"/>
          <p:cNvSpPr txBox="1">
            <a:spLocks noChangeArrowheads="1"/>
          </p:cNvSpPr>
          <p:nvPr/>
        </p:nvSpPr>
        <p:spPr bwMode="auto">
          <a:xfrm>
            <a:off x="1366688" y="2554410"/>
            <a:ext cx="14638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rgbClr val="336699"/>
                </a:solidFill>
                <a:latin typeface="Arial" pitchFamily="34" charset="0"/>
              </a:defRPr>
            </a:lvl1pPr>
            <a:lvl2pPr marL="742950" indent="-285750" eaLnBrk="0" hangingPunct="0">
              <a:defRPr sz="2400">
                <a:solidFill>
                  <a:srgbClr val="336699"/>
                </a:solidFill>
                <a:latin typeface="Arial" pitchFamily="34" charset="0"/>
              </a:defRPr>
            </a:lvl2pPr>
            <a:lvl3pPr marL="1143000" indent="-228600" eaLnBrk="0" hangingPunct="0">
              <a:defRPr sz="2400">
                <a:solidFill>
                  <a:srgbClr val="336699"/>
                </a:solidFill>
                <a:latin typeface="Arial" pitchFamily="34" charset="0"/>
              </a:defRPr>
            </a:lvl3pPr>
            <a:lvl4pPr marL="1600200" indent="-228600" eaLnBrk="0" hangingPunct="0">
              <a:defRPr sz="2400">
                <a:solidFill>
                  <a:srgbClr val="336699"/>
                </a:solidFill>
                <a:latin typeface="Arial" pitchFamily="34" charset="0"/>
              </a:defRPr>
            </a:lvl4pPr>
            <a:lvl5pPr marL="2057400" indent="-228600" eaLnBrk="0" hangingPunct="0">
              <a:defRPr sz="2400">
                <a:solidFill>
                  <a:srgbClr val="336699"/>
                </a:solidFill>
                <a:latin typeface="Arial" pitchFamily="34" charset="0"/>
              </a:defRPr>
            </a:lvl5pPr>
            <a:lvl6pPr marL="2514600" indent="-228600" eaLnBrk="0" fontAlgn="base" hangingPunct="0">
              <a:spcBef>
                <a:spcPct val="0"/>
              </a:spcBef>
              <a:spcAft>
                <a:spcPct val="0"/>
              </a:spcAft>
              <a:defRPr sz="2400">
                <a:solidFill>
                  <a:srgbClr val="336699"/>
                </a:solidFill>
                <a:latin typeface="Arial" pitchFamily="34" charset="0"/>
              </a:defRPr>
            </a:lvl6pPr>
            <a:lvl7pPr marL="2971800" indent="-228600" eaLnBrk="0" fontAlgn="base" hangingPunct="0">
              <a:spcBef>
                <a:spcPct val="0"/>
              </a:spcBef>
              <a:spcAft>
                <a:spcPct val="0"/>
              </a:spcAft>
              <a:defRPr sz="2400">
                <a:solidFill>
                  <a:srgbClr val="336699"/>
                </a:solidFill>
                <a:latin typeface="Arial" pitchFamily="34" charset="0"/>
              </a:defRPr>
            </a:lvl7pPr>
            <a:lvl8pPr marL="3429000" indent="-228600" eaLnBrk="0" fontAlgn="base" hangingPunct="0">
              <a:spcBef>
                <a:spcPct val="0"/>
              </a:spcBef>
              <a:spcAft>
                <a:spcPct val="0"/>
              </a:spcAft>
              <a:defRPr sz="2400">
                <a:solidFill>
                  <a:srgbClr val="336699"/>
                </a:solidFill>
                <a:latin typeface="Arial" pitchFamily="34" charset="0"/>
              </a:defRPr>
            </a:lvl8pPr>
            <a:lvl9pPr marL="3886200" indent="-228600" eaLnBrk="0" fontAlgn="base" hangingPunct="0">
              <a:spcBef>
                <a:spcPct val="0"/>
              </a:spcBef>
              <a:spcAft>
                <a:spcPct val="0"/>
              </a:spcAft>
              <a:defRPr sz="2400">
                <a:solidFill>
                  <a:srgbClr val="336699"/>
                </a:solidFill>
                <a:latin typeface="Arial" pitchFamily="34" charset="0"/>
              </a:defRPr>
            </a:lvl9pPr>
          </a:lstStyle>
          <a:p>
            <a:pPr eaLnBrk="1" hangingPunct="1"/>
            <a:r>
              <a:rPr lang="de-DE" altLang="de-DE" sz="1800" dirty="0">
                <a:solidFill>
                  <a:srgbClr val="244C62"/>
                </a:solidFill>
                <a:latin typeface="Arial Narrow" panose="020B0606020202030204" pitchFamily="34" charset="0"/>
                <a:cs typeface="Times New Roman" pitchFamily="18" charset="0"/>
              </a:rPr>
              <a:t>Wahltermin</a:t>
            </a:r>
          </a:p>
        </p:txBody>
      </p:sp>
      <p:sp>
        <p:nvSpPr>
          <p:cNvPr id="20" name="Text Box 20"/>
          <p:cNvSpPr txBox="1">
            <a:spLocks noChangeArrowheads="1"/>
          </p:cNvSpPr>
          <p:nvPr/>
        </p:nvSpPr>
        <p:spPr bwMode="auto">
          <a:xfrm>
            <a:off x="6604404" y="2526978"/>
            <a:ext cx="14847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rgbClr val="336699"/>
                </a:solidFill>
                <a:latin typeface="Arial" pitchFamily="34" charset="0"/>
              </a:defRPr>
            </a:lvl1pPr>
            <a:lvl2pPr marL="742950" indent="-285750" eaLnBrk="0" hangingPunct="0">
              <a:defRPr sz="2400">
                <a:solidFill>
                  <a:srgbClr val="336699"/>
                </a:solidFill>
                <a:latin typeface="Arial" pitchFamily="34" charset="0"/>
              </a:defRPr>
            </a:lvl2pPr>
            <a:lvl3pPr marL="1143000" indent="-228600" eaLnBrk="0" hangingPunct="0">
              <a:defRPr sz="2400">
                <a:solidFill>
                  <a:srgbClr val="336699"/>
                </a:solidFill>
                <a:latin typeface="Arial" pitchFamily="34" charset="0"/>
              </a:defRPr>
            </a:lvl3pPr>
            <a:lvl4pPr marL="1600200" indent="-228600" eaLnBrk="0" hangingPunct="0">
              <a:defRPr sz="2400">
                <a:solidFill>
                  <a:srgbClr val="336699"/>
                </a:solidFill>
                <a:latin typeface="Arial" pitchFamily="34" charset="0"/>
              </a:defRPr>
            </a:lvl4pPr>
            <a:lvl5pPr marL="2057400" indent="-228600" eaLnBrk="0" hangingPunct="0">
              <a:defRPr sz="2400">
                <a:solidFill>
                  <a:srgbClr val="336699"/>
                </a:solidFill>
                <a:latin typeface="Arial" pitchFamily="34" charset="0"/>
              </a:defRPr>
            </a:lvl5pPr>
            <a:lvl6pPr marL="2514600" indent="-228600" eaLnBrk="0" fontAlgn="base" hangingPunct="0">
              <a:spcBef>
                <a:spcPct val="0"/>
              </a:spcBef>
              <a:spcAft>
                <a:spcPct val="0"/>
              </a:spcAft>
              <a:defRPr sz="2400">
                <a:solidFill>
                  <a:srgbClr val="336699"/>
                </a:solidFill>
                <a:latin typeface="Arial" pitchFamily="34" charset="0"/>
              </a:defRPr>
            </a:lvl6pPr>
            <a:lvl7pPr marL="2971800" indent="-228600" eaLnBrk="0" fontAlgn="base" hangingPunct="0">
              <a:spcBef>
                <a:spcPct val="0"/>
              </a:spcBef>
              <a:spcAft>
                <a:spcPct val="0"/>
              </a:spcAft>
              <a:defRPr sz="2400">
                <a:solidFill>
                  <a:srgbClr val="336699"/>
                </a:solidFill>
                <a:latin typeface="Arial" pitchFamily="34" charset="0"/>
              </a:defRPr>
            </a:lvl7pPr>
            <a:lvl8pPr marL="3429000" indent="-228600" eaLnBrk="0" fontAlgn="base" hangingPunct="0">
              <a:spcBef>
                <a:spcPct val="0"/>
              </a:spcBef>
              <a:spcAft>
                <a:spcPct val="0"/>
              </a:spcAft>
              <a:defRPr sz="2400">
                <a:solidFill>
                  <a:srgbClr val="336699"/>
                </a:solidFill>
                <a:latin typeface="Arial" pitchFamily="34" charset="0"/>
              </a:defRPr>
            </a:lvl8pPr>
            <a:lvl9pPr marL="3886200" indent="-228600" eaLnBrk="0" fontAlgn="base" hangingPunct="0">
              <a:spcBef>
                <a:spcPct val="0"/>
              </a:spcBef>
              <a:spcAft>
                <a:spcPct val="0"/>
              </a:spcAft>
              <a:defRPr sz="2400">
                <a:solidFill>
                  <a:srgbClr val="336699"/>
                </a:solidFill>
                <a:latin typeface="Arial" pitchFamily="34" charset="0"/>
              </a:defRPr>
            </a:lvl9pPr>
          </a:lstStyle>
          <a:p>
            <a:pPr eaLnBrk="1" hangingPunct="1"/>
            <a:r>
              <a:rPr lang="de-DE" altLang="de-DE" sz="2000" dirty="0">
                <a:solidFill>
                  <a:srgbClr val="083163"/>
                </a:solidFill>
                <a:cs typeface="Times New Roman" pitchFamily="18" charset="0"/>
              </a:rPr>
              <a:t> </a:t>
            </a:r>
            <a:r>
              <a:rPr lang="de-DE" altLang="de-DE" sz="1800" dirty="0">
                <a:solidFill>
                  <a:srgbClr val="244C62"/>
                </a:solidFill>
                <a:latin typeface="Arial Narrow" panose="020B0606020202030204" pitchFamily="34" charset="0"/>
                <a:cs typeface="Times New Roman" pitchFamily="18" charset="0"/>
              </a:rPr>
              <a:t>Wahltermin </a:t>
            </a:r>
          </a:p>
        </p:txBody>
      </p:sp>
      <p:sp>
        <p:nvSpPr>
          <p:cNvPr id="21" name="Line 21"/>
          <p:cNvSpPr>
            <a:spLocks noChangeShapeType="1"/>
          </p:cNvSpPr>
          <p:nvPr/>
        </p:nvSpPr>
        <p:spPr bwMode="auto">
          <a:xfrm flipH="1">
            <a:off x="960120" y="2743200"/>
            <a:ext cx="304800" cy="0"/>
          </a:xfrm>
          <a:prstGeom prst="line">
            <a:avLst/>
          </a:prstGeom>
          <a:noFill/>
          <a:ln w="25400">
            <a:solidFill>
              <a:schemeClr val="tx1"/>
            </a:solidFill>
            <a:round/>
            <a:headEnd/>
            <a:tailEnd type="triangle" w="med" len="me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spAutoFit/>
          </a:bodyPr>
          <a:lstStyle/>
          <a:p>
            <a:endParaRPr lang="de-DE"/>
          </a:p>
        </p:txBody>
      </p:sp>
      <p:sp>
        <p:nvSpPr>
          <p:cNvPr id="22" name="Line 22"/>
          <p:cNvSpPr>
            <a:spLocks noChangeShapeType="1"/>
          </p:cNvSpPr>
          <p:nvPr/>
        </p:nvSpPr>
        <p:spPr bwMode="auto">
          <a:xfrm>
            <a:off x="3634740" y="2743200"/>
            <a:ext cx="342900" cy="0"/>
          </a:xfrm>
          <a:prstGeom prst="line">
            <a:avLst/>
          </a:prstGeom>
          <a:noFill/>
          <a:ln w="25400">
            <a:solidFill>
              <a:schemeClr val="tx1"/>
            </a:solidFill>
            <a:round/>
            <a:headEnd/>
            <a:tailEnd type="triangle" w="med" len="me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square">
            <a:spAutoFit/>
          </a:bodyPr>
          <a:lstStyle/>
          <a:p>
            <a:endParaRPr lang="de-DE"/>
          </a:p>
        </p:txBody>
      </p:sp>
      <p:sp>
        <p:nvSpPr>
          <p:cNvPr id="23" name="Line 23"/>
          <p:cNvSpPr>
            <a:spLocks noChangeShapeType="1"/>
          </p:cNvSpPr>
          <p:nvPr/>
        </p:nvSpPr>
        <p:spPr bwMode="auto">
          <a:xfrm>
            <a:off x="4776016" y="2750820"/>
            <a:ext cx="504056" cy="0"/>
          </a:xfrm>
          <a:prstGeom prst="line">
            <a:avLst/>
          </a:prstGeom>
          <a:noFill/>
          <a:ln w="25400">
            <a:solidFill>
              <a:schemeClr val="tx1"/>
            </a:solidFill>
            <a:round/>
            <a:headEnd/>
            <a:tailEnd type="triangle" w="med" len="me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square">
            <a:spAutoFit/>
          </a:bodyPr>
          <a:lstStyle/>
          <a:p>
            <a:endParaRPr lang="de-DE"/>
          </a:p>
        </p:txBody>
      </p:sp>
      <p:sp>
        <p:nvSpPr>
          <p:cNvPr id="24" name="Line 24"/>
          <p:cNvSpPr>
            <a:spLocks noChangeShapeType="1"/>
          </p:cNvSpPr>
          <p:nvPr/>
        </p:nvSpPr>
        <p:spPr bwMode="auto">
          <a:xfrm>
            <a:off x="7818120" y="2733278"/>
            <a:ext cx="381000" cy="0"/>
          </a:xfrm>
          <a:prstGeom prst="line">
            <a:avLst/>
          </a:prstGeom>
          <a:noFill/>
          <a:ln w="25400">
            <a:solidFill>
              <a:schemeClr val="tx1"/>
            </a:solidFill>
            <a:round/>
            <a:headEnd/>
            <a:tailEnd type="triangle" w="med" len="me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square">
            <a:spAutoFit/>
          </a:bodyPr>
          <a:lstStyle/>
          <a:p>
            <a:endParaRPr lang="de-DE"/>
          </a:p>
        </p:txBody>
      </p:sp>
      <p:sp>
        <p:nvSpPr>
          <p:cNvPr id="25" name="Textfeld 24"/>
          <p:cNvSpPr txBox="1"/>
          <p:nvPr/>
        </p:nvSpPr>
        <p:spPr>
          <a:xfrm>
            <a:off x="5332155" y="2547866"/>
            <a:ext cx="887997" cy="369332"/>
          </a:xfrm>
          <a:prstGeom prst="rect">
            <a:avLst/>
          </a:prstGeom>
          <a:noFill/>
        </p:spPr>
        <p:txBody>
          <a:bodyPr wrap="square" rtlCol="0">
            <a:spAutoFit/>
          </a:bodyPr>
          <a:lstStyle/>
          <a:p>
            <a:pPr eaLnBrk="1" hangingPunct="1"/>
            <a:r>
              <a:rPr lang="de-DE" altLang="de-DE" sz="1800" dirty="0">
                <a:solidFill>
                  <a:srgbClr val="244C62"/>
                </a:solidFill>
                <a:latin typeface="Arial Narrow" panose="020B0606020202030204" pitchFamily="34" charset="0"/>
                <a:cs typeface="Times New Roman" pitchFamily="18" charset="0"/>
              </a:rPr>
              <a:t>2023</a:t>
            </a:r>
          </a:p>
        </p:txBody>
      </p:sp>
      <p:sp>
        <p:nvSpPr>
          <p:cNvPr id="26" name="Line 23"/>
          <p:cNvSpPr>
            <a:spLocks noChangeShapeType="1"/>
          </p:cNvSpPr>
          <p:nvPr/>
        </p:nvSpPr>
        <p:spPr bwMode="auto">
          <a:xfrm flipV="1">
            <a:off x="6071734" y="2743200"/>
            <a:ext cx="560040" cy="0"/>
          </a:xfrm>
          <a:prstGeom prst="line">
            <a:avLst/>
          </a:prstGeom>
          <a:noFill/>
          <a:ln w="25400">
            <a:solidFill>
              <a:schemeClr val="tx1"/>
            </a:solidFill>
            <a:round/>
            <a:headEnd/>
            <a:tailEnd type="triangle" w="med" len="me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square">
            <a:spAutoFit/>
          </a:bodyPr>
          <a:lstStyle/>
          <a:p>
            <a:endParaRPr lang="de-DE"/>
          </a:p>
        </p:txBody>
      </p:sp>
      <p:sp>
        <p:nvSpPr>
          <p:cNvPr id="27" name="AutoShape 6"/>
          <p:cNvSpPr>
            <a:spLocks noChangeArrowheads="1"/>
          </p:cNvSpPr>
          <p:nvPr/>
        </p:nvSpPr>
        <p:spPr bwMode="auto">
          <a:xfrm>
            <a:off x="4354065" y="2938796"/>
            <a:ext cx="134257" cy="262846"/>
          </a:xfrm>
          <a:prstGeom prst="downArrow">
            <a:avLst>
              <a:gd name="adj1" fmla="val 50000"/>
              <a:gd name="adj2" fmla="val 50000"/>
            </a:avLst>
          </a:prstGeom>
          <a:solidFill>
            <a:srgbClr val="CCCC00"/>
          </a:solidFill>
          <a:ln w="127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336699"/>
                </a:solidFill>
                <a:latin typeface="Arial" pitchFamily="34" charset="0"/>
              </a:defRPr>
            </a:lvl1pPr>
            <a:lvl2pPr marL="742950" indent="-285750" eaLnBrk="0" hangingPunct="0">
              <a:defRPr sz="2400">
                <a:solidFill>
                  <a:srgbClr val="336699"/>
                </a:solidFill>
                <a:latin typeface="Arial" pitchFamily="34" charset="0"/>
              </a:defRPr>
            </a:lvl2pPr>
            <a:lvl3pPr marL="1143000" indent="-228600" eaLnBrk="0" hangingPunct="0">
              <a:defRPr sz="2400">
                <a:solidFill>
                  <a:srgbClr val="336699"/>
                </a:solidFill>
                <a:latin typeface="Arial" pitchFamily="34" charset="0"/>
              </a:defRPr>
            </a:lvl3pPr>
            <a:lvl4pPr marL="1600200" indent="-228600" eaLnBrk="0" hangingPunct="0">
              <a:defRPr sz="2400">
                <a:solidFill>
                  <a:srgbClr val="336699"/>
                </a:solidFill>
                <a:latin typeface="Arial" pitchFamily="34" charset="0"/>
              </a:defRPr>
            </a:lvl4pPr>
            <a:lvl5pPr marL="2057400" indent="-228600" eaLnBrk="0" hangingPunct="0">
              <a:defRPr sz="2400">
                <a:solidFill>
                  <a:srgbClr val="336699"/>
                </a:solidFill>
                <a:latin typeface="Arial" pitchFamily="34" charset="0"/>
              </a:defRPr>
            </a:lvl5pPr>
            <a:lvl6pPr marL="2514600" indent="-228600" eaLnBrk="0" fontAlgn="base" hangingPunct="0">
              <a:spcBef>
                <a:spcPct val="0"/>
              </a:spcBef>
              <a:spcAft>
                <a:spcPct val="0"/>
              </a:spcAft>
              <a:defRPr sz="2400">
                <a:solidFill>
                  <a:srgbClr val="336699"/>
                </a:solidFill>
                <a:latin typeface="Arial" pitchFamily="34" charset="0"/>
              </a:defRPr>
            </a:lvl6pPr>
            <a:lvl7pPr marL="2971800" indent="-228600" eaLnBrk="0" fontAlgn="base" hangingPunct="0">
              <a:spcBef>
                <a:spcPct val="0"/>
              </a:spcBef>
              <a:spcAft>
                <a:spcPct val="0"/>
              </a:spcAft>
              <a:defRPr sz="2400">
                <a:solidFill>
                  <a:srgbClr val="336699"/>
                </a:solidFill>
                <a:latin typeface="Arial" pitchFamily="34" charset="0"/>
              </a:defRPr>
            </a:lvl7pPr>
            <a:lvl8pPr marL="3429000" indent="-228600" eaLnBrk="0" fontAlgn="base" hangingPunct="0">
              <a:spcBef>
                <a:spcPct val="0"/>
              </a:spcBef>
              <a:spcAft>
                <a:spcPct val="0"/>
              </a:spcAft>
              <a:defRPr sz="2400">
                <a:solidFill>
                  <a:srgbClr val="336699"/>
                </a:solidFill>
                <a:latin typeface="Arial" pitchFamily="34" charset="0"/>
              </a:defRPr>
            </a:lvl8pPr>
            <a:lvl9pPr marL="3886200" indent="-228600" eaLnBrk="0" fontAlgn="base" hangingPunct="0">
              <a:spcBef>
                <a:spcPct val="0"/>
              </a:spcBef>
              <a:spcAft>
                <a:spcPct val="0"/>
              </a:spcAft>
              <a:defRPr sz="2400">
                <a:solidFill>
                  <a:srgbClr val="336699"/>
                </a:solidFill>
                <a:latin typeface="Arial" pitchFamily="34" charset="0"/>
              </a:defRPr>
            </a:lvl9pPr>
          </a:lstStyle>
          <a:p>
            <a:pPr eaLnBrk="1" hangingPunct="1"/>
            <a:endParaRPr lang="de-DE" altLang="de-DE"/>
          </a:p>
        </p:txBody>
      </p:sp>
      <p:sp>
        <p:nvSpPr>
          <p:cNvPr id="28" name="Textfeld 27"/>
          <p:cNvSpPr txBox="1"/>
          <p:nvPr/>
        </p:nvSpPr>
        <p:spPr>
          <a:xfrm>
            <a:off x="2955480" y="2557756"/>
            <a:ext cx="783654" cy="369332"/>
          </a:xfrm>
          <a:prstGeom prst="rect">
            <a:avLst/>
          </a:prstGeom>
          <a:noFill/>
        </p:spPr>
        <p:txBody>
          <a:bodyPr wrap="square" rtlCol="0">
            <a:spAutoFit/>
          </a:bodyPr>
          <a:lstStyle/>
          <a:p>
            <a:r>
              <a:rPr lang="de-DE" sz="1800" dirty="0">
                <a:solidFill>
                  <a:srgbClr val="244C62"/>
                </a:solidFill>
                <a:latin typeface="Arial Narrow" panose="020B0606020202030204" pitchFamily="34" charset="0"/>
              </a:rPr>
              <a:t>2020</a:t>
            </a:r>
          </a:p>
        </p:txBody>
      </p:sp>
      <p:sp>
        <p:nvSpPr>
          <p:cNvPr id="29" name="Line 22"/>
          <p:cNvSpPr>
            <a:spLocks noChangeShapeType="1"/>
          </p:cNvSpPr>
          <p:nvPr/>
        </p:nvSpPr>
        <p:spPr bwMode="auto">
          <a:xfrm>
            <a:off x="2576766" y="2743200"/>
            <a:ext cx="342900" cy="0"/>
          </a:xfrm>
          <a:prstGeom prst="line">
            <a:avLst/>
          </a:prstGeom>
          <a:noFill/>
          <a:ln w="25400">
            <a:solidFill>
              <a:schemeClr val="tx1"/>
            </a:solidFill>
            <a:round/>
            <a:headEnd/>
            <a:tailEnd type="triangle" w="med" len="me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square">
            <a:spAutoFit/>
          </a:bodyPr>
          <a:lstStyle/>
          <a:p>
            <a:endParaRPr lang="de-DE"/>
          </a:p>
        </p:txBody>
      </p:sp>
      <p:sp>
        <p:nvSpPr>
          <p:cNvPr id="30" name="Text Box 9"/>
          <p:cNvSpPr txBox="1">
            <a:spLocks noChangeArrowheads="1"/>
          </p:cNvSpPr>
          <p:nvPr/>
        </p:nvSpPr>
        <p:spPr bwMode="auto">
          <a:xfrm>
            <a:off x="1905416" y="3456857"/>
            <a:ext cx="25202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rgbClr val="336699"/>
                </a:solidFill>
                <a:latin typeface="Arial" pitchFamily="34" charset="0"/>
              </a:defRPr>
            </a:lvl1pPr>
            <a:lvl2pPr marL="742950" indent="-285750" eaLnBrk="0" hangingPunct="0">
              <a:defRPr sz="2400">
                <a:solidFill>
                  <a:srgbClr val="336699"/>
                </a:solidFill>
                <a:latin typeface="Arial" pitchFamily="34" charset="0"/>
              </a:defRPr>
            </a:lvl2pPr>
            <a:lvl3pPr marL="1143000" indent="-228600" eaLnBrk="0" hangingPunct="0">
              <a:defRPr sz="2400">
                <a:solidFill>
                  <a:srgbClr val="336699"/>
                </a:solidFill>
                <a:latin typeface="Arial" pitchFamily="34" charset="0"/>
              </a:defRPr>
            </a:lvl3pPr>
            <a:lvl4pPr marL="1600200" indent="-228600" eaLnBrk="0" hangingPunct="0">
              <a:defRPr sz="2400">
                <a:solidFill>
                  <a:srgbClr val="336699"/>
                </a:solidFill>
                <a:latin typeface="Arial" pitchFamily="34" charset="0"/>
              </a:defRPr>
            </a:lvl4pPr>
            <a:lvl5pPr marL="2057400" indent="-228600" eaLnBrk="0" hangingPunct="0">
              <a:defRPr sz="2400">
                <a:solidFill>
                  <a:srgbClr val="336699"/>
                </a:solidFill>
                <a:latin typeface="Arial" pitchFamily="34" charset="0"/>
              </a:defRPr>
            </a:lvl5pPr>
            <a:lvl6pPr marL="2514600" indent="-228600" eaLnBrk="0" fontAlgn="base" hangingPunct="0">
              <a:spcBef>
                <a:spcPct val="0"/>
              </a:spcBef>
              <a:spcAft>
                <a:spcPct val="0"/>
              </a:spcAft>
              <a:defRPr sz="2400">
                <a:solidFill>
                  <a:srgbClr val="336699"/>
                </a:solidFill>
                <a:latin typeface="Arial" pitchFamily="34" charset="0"/>
              </a:defRPr>
            </a:lvl6pPr>
            <a:lvl7pPr marL="2971800" indent="-228600" eaLnBrk="0" fontAlgn="base" hangingPunct="0">
              <a:spcBef>
                <a:spcPct val="0"/>
              </a:spcBef>
              <a:spcAft>
                <a:spcPct val="0"/>
              </a:spcAft>
              <a:defRPr sz="2400">
                <a:solidFill>
                  <a:srgbClr val="336699"/>
                </a:solidFill>
                <a:latin typeface="Arial" pitchFamily="34" charset="0"/>
              </a:defRPr>
            </a:lvl7pPr>
            <a:lvl8pPr marL="3429000" indent="-228600" eaLnBrk="0" fontAlgn="base" hangingPunct="0">
              <a:spcBef>
                <a:spcPct val="0"/>
              </a:spcBef>
              <a:spcAft>
                <a:spcPct val="0"/>
              </a:spcAft>
              <a:defRPr sz="2400">
                <a:solidFill>
                  <a:srgbClr val="336699"/>
                </a:solidFill>
                <a:latin typeface="Arial" pitchFamily="34" charset="0"/>
              </a:defRPr>
            </a:lvl8pPr>
            <a:lvl9pPr marL="3886200" indent="-228600" eaLnBrk="0" fontAlgn="base" hangingPunct="0">
              <a:spcBef>
                <a:spcPct val="0"/>
              </a:spcBef>
              <a:spcAft>
                <a:spcPct val="0"/>
              </a:spcAft>
              <a:defRPr sz="2400">
                <a:solidFill>
                  <a:srgbClr val="336699"/>
                </a:solidFill>
                <a:latin typeface="Arial" pitchFamily="34" charset="0"/>
              </a:defRPr>
            </a:lvl9pPr>
          </a:lstStyle>
          <a:p>
            <a:pPr eaLnBrk="1" hangingPunct="1"/>
            <a:r>
              <a:rPr lang="de-DE" altLang="de-DE" sz="1600" dirty="0">
                <a:solidFill>
                  <a:srgbClr val="244C62"/>
                </a:solidFill>
                <a:latin typeface="Arial Narrow" panose="020B0606020202030204" pitchFamily="34" charset="0"/>
                <a:cs typeface="Times New Roman" pitchFamily="18" charset="0"/>
              </a:rPr>
              <a:t>Rentenkommission legt</a:t>
            </a:r>
          </a:p>
          <a:p>
            <a:pPr eaLnBrk="1" hangingPunct="1"/>
            <a:r>
              <a:rPr lang="de-DE" altLang="de-DE" sz="1600" dirty="0">
                <a:solidFill>
                  <a:srgbClr val="244C62"/>
                </a:solidFill>
                <a:latin typeface="Arial Narrow" panose="020B0606020202030204" pitchFamily="34" charset="0"/>
                <a:cs typeface="Times New Roman" pitchFamily="18" charset="0"/>
              </a:rPr>
              <a:t>Bericht vor</a:t>
            </a:r>
          </a:p>
        </p:txBody>
      </p:sp>
      <p:sp>
        <p:nvSpPr>
          <p:cNvPr id="31" name="AutoShape 6"/>
          <p:cNvSpPr>
            <a:spLocks noChangeArrowheads="1"/>
          </p:cNvSpPr>
          <p:nvPr/>
        </p:nvSpPr>
        <p:spPr bwMode="auto">
          <a:xfrm>
            <a:off x="3177168" y="2928128"/>
            <a:ext cx="134257" cy="262846"/>
          </a:xfrm>
          <a:prstGeom prst="downArrow">
            <a:avLst>
              <a:gd name="adj1" fmla="val 50000"/>
              <a:gd name="adj2" fmla="val 50000"/>
            </a:avLst>
          </a:prstGeom>
          <a:solidFill>
            <a:srgbClr val="CCCC00"/>
          </a:solidFill>
          <a:ln w="127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336699"/>
                </a:solidFill>
                <a:latin typeface="Arial" pitchFamily="34" charset="0"/>
              </a:defRPr>
            </a:lvl1pPr>
            <a:lvl2pPr marL="742950" indent="-285750" eaLnBrk="0" hangingPunct="0">
              <a:defRPr sz="2400">
                <a:solidFill>
                  <a:srgbClr val="336699"/>
                </a:solidFill>
                <a:latin typeface="Arial" pitchFamily="34" charset="0"/>
              </a:defRPr>
            </a:lvl2pPr>
            <a:lvl3pPr marL="1143000" indent="-228600" eaLnBrk="0" hangingPunct="0">
              <a:defRPr sz="2400">
                <a:solidFill>
                  <a:srgbClr val="336699"/>
                </a:solidFill>
                <a:latin typeface="Arial" pitchFamily="34" charset="0"/>
              </a:defRPr>
            </a:lvl3pPr>
            <a:lvl4pPr marL="1600200" indent="-228600" eaLnBrk="0" hangingPunct="0">
              <a:defRPr sz="2400">
                <a:solidFill>
                  <a:srgbClr val="336699"/>
                </a:solidFill>
                <a:latin typeface="Arial" pitchFamily="34" charset="0"/>
              </a:defRPr>
            </a:lvl4pPr>
            <a:lvl5pPr marL="2057400" indent="-228600" eaLnBrk="0" hangingPunct="0">
              <a:defRPr sz="2400">
                <a:solidFill>
                  <a:srgbClr val="336699"/>
                </a:solidFill>
                <a:latin typeface="Arial" pitchFamily="34" charset="0"/>
              </a:defRPr>
            </a:lvl5pPr>
            <a:lvl6pPr marL="2514600" indent="-228600" eaLnBrk="0" fontAlgn="base" hangingPunct="0">
              <a:spcBef>
                <a:spcPct val="0"/>
              </a:spcBef>
              <a:spcAft>
                <a:spcPct val="0"/>
              </a:spcAft>
              <a:defRPr sz="2400">
                <a:solidFill>
                  <a:srgbClr val="336699"/>
                </a:solidFill>
                <a:latin typeface="Arial" pitchFamily="34" charset="0"/>
              </a:defRPr>
            </a:lvl6pPr>
            <a:lvl7pPr marL="2971800" indent="-228600" eaLnBrk="0" fontAlgn="base" hangingPunct="0">
              <a:spcBef>
                <a:spcPct val="0"/>
              </a:spcBef>
              <a:spcAft>
                <a:spcPct val="0"/>
              </a:spcAft>
              <a:defRPr sz="2400">
                <a:solidFill>
                  <a:srgbClr val="336699"/>
                </a:solidFill>
                <a:latin typeface="Arial" pitchFamily="34" charset="0"/>
              </a:defRPr>
            </a:lvl7pPr>
            <a:lvl8pPr marL="3429000" indent="-228600" eaLnBrk="0" fontAlgn="base" hangingPunct="0">
              <a:spcBef>
                <a:spcPct val="0"/>
              </a:spcBef>
              <a:spcAft>
                <a:spcPct val="0"/>
              </a:spcAft>
              <a:defRPr sz="2400">
                <a:solidFill>
                  <a:srgbClr val="336699"/>
                </a:solidFill>
                <a:latin typeface="Arial" pitchFamily="34" charset="0"/>
              </a:defRPr>
            </a:lvl8pPr>
            <a:lvl9pPr marL="3886200" indent="-228600" eaLnBrk="0" fontAlgn="base" hangingPunct="0">
              <a:spcBef>
                <a:spcPct val="0"/>
              </a:spcBef>
              <a:spcAft>
                <a:spcPct val="0"/>
              </a:spcAft>
              <a:defRPr sz="2400">
                <a:solidFill>
                  <a:srgbClr val="336699"/>
                </a:solidFill>
                <a:latin typeface="Arial" pitchFamily="34" charset="0"/>
              </a:defRPr>
            </a:lvl9pPr>
          </a:lstStyle>
          <a:p>
            <a:pPr eaLnBrk="1" hangingPunct="1"/>
            <a:endParaRPr lang="de-DE" altLang="de-DE"/>
          </a:p>
        </p:txBody>
      </p:sp>
    </p:spTree>
    <p:extLst>
      <p:ext uri="{BB962C8B-B14F-4D97-AF65-F5344CB8AC3E}">
        <p14:creationId xmlns:p14="http://schemas.microsoft.com/office/powerpoint/2010/main" val="1443728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1524000" y="764704"/>
            <a:ext cx="7313002" cy="353943"/>
          </a:xfrm>
        </p:spPr>
        <p:txBody>
          <a:bodyPr/>
          <a:lstStyle/>
          <a:p>
            <a:r>
              <a:rPr lang="de-DE" dirty="0"/>
              <a:t>Gliederung</a:t>
            </a:r>
          </a:p>
        </p:txBody>
      </p:sp>
      <p:sp>
        <p:nvSpPr>
          <p:cNvPr id="5" name="Textplatzhalter 4"/>
          <p:cNvSpPr>
            <a:spLocks noGrp="1"/>
          </p:cNvSpPr>
          <p:nvPr>
            <p:ph type="body" idx="11"/>
          </p:nvPr>
        </p:nvSpPr>
        <p:spPr>
          <a:xfrm>
            <a:off x="1524000" y="2151144"/>
            <a:ext cx="5580888" cy="3385542"/>
          </a:xfrm>
        </p:spPr>
        <p:txBody>
          <a:bodyPr/>
          <a:lstStyle/>
          <a:p>
            <a:pPr marL="357188" indent="-357188">
              <a:buFont typeface="+mj-lt"/>
              <a:buAutoNum type="romanUcPeriod"/>
            </a:pPr>
            <a:r>
              <a:rPr lang="de-DE" sz="2000" b="1" dirty="0">
                <a:solidFill>
                  <a:schemeClr val="bg1">
                    <a:lumMod val="75000"/>
                  </a:schemeClr>
                </a:solidFill>
                <a:latin typeface="Arial Narrow" panose="020B0606020202030204" pitchFamily="34" charset="0"/>
              </a:rPr>
              <a:t>Ausgangslage</a:t>
            </a:r>
          </a:p>
          <a:p>
            <a:pPr marL="358775" indent="-358775">
              <a:buFont typeface="+mj-lt"/>
              <a:buAutoNum type="romanUcPeriod"/>
            </a:pPr>
            <a:endParaRPr lang="de-DE" sz="2000" b="1" dirty="0">
              <a:solidFill>
                <a:schemeClr val="accent1">
                  <a:lumMod val="50000"/>
                </a:schemeClr>
              </a:solidFill>
              <a:latin typeface="Arial Narrow" panose="020B0606020202030204" pitchFamily="34" charset="0"/>
            </a:endParaRPr>
          </a:p>
          <a:p>
            <a:pPr marL="358775" indent="-358775">
              <a:buFont typeface="+mj-lt"/>
              <a:buAutoNum type="romanUcPeriod"/>
            </a:pPr>
            <a:endParaRPr lang="de-DE" sz="2000" b="1" dirty="0">
              <a:solidFill>
                <a:schemeClr val="accent1">
                  <a:lumMod val="50000"/>
                </a:schemeClr>
              </a:solidFill>
              <a:latin typeface="Arial Narrow" panose="020B0606020202030204" pitchFamily="34" charset="0"/>
            </a:endParaRPr>
          </a:p>
          <a:p>
            <a:pPr marL="358775" indent="-358775">
              <a:buFont typeface="+mj-lt"/>
              <a:buAutoNum type="romanUcPeriod"/>
            </a:pPr>
            <a:r>
              <a:rPr lang="de-DE" sz="2000" b="1" dirty="0">
                <a:solidFill>
                  <a:srgbClr val="244C62"/>
                </a:solidFill>
                <a:latin typeface="Arial Narrow" panose="020B0606020202030204" pitchFamily="34" charset="0"/>
              </a:rPr>
              <a:t>Reaktion des Gesetzgebers: Verkündete Gesetze</a:t>
            </a:r>
          </a:p>
          <a:p>
            <a:pPr marL="358775" indent="-358775">
              <a:buFont typeface="+mj-lt"/>
              <a:buAutoNum type="romanUcPeriod"/>
            </a:pPr>
            <a:endParaRPr lang="de-DE" sz="2000" b="1" dirty="0">
              <a:solidFill>
                <a:schemeClr val="bg1">
                  <a:lumMod val="75000"/>
                </a:schemeClr>
              </a:solidFill>
              <a:latin typeface="Arial Narrow" panose="020B0606020202030204" pitchFamily="34" charset="0"/>
            </a:endParaRPr>
          </a:p>
          <a:p>
            <a:pPr marL="358775" indent="-358775">
              <a:buFont typeface="+mj-lt"/>
              <a:buAutoNum type="romanUcPeriod"/>
            </a:pPr>
            <a:endParaRPr lang="de-DE" sz="2000" b="1" dirty="0">
              <a:solidFill>
                <a:schemeClr val="bg1">
                  <a:lumMod val="75000"/>
                </a:schemeClr>
              </a:solidFill>
              <a:latin typeface="Arial Narrow" panose="020B0606020202030204" pitchFamily="34" charset="0"/>
            </a:endParaRPr>
          </a:p>
          <a:p>
            <a:pPr marL="358775" indent="-358775">
              <a:buFont typeface="+mj-lt"/>
              <a:buAutoNum type="romanUcPeriod"/>
            </a:pPr>
            <a:r>
              <a:rPr lang="de-DE" sz="2000" b="1" dirty="0">
                <a:solidFill>
                  <a:schemeClr val="bg1">
                    <a:lumMod val="75000"/>
                  </a:schemeClr>
                </a:solidFill>
                <a:latin typeface="Arial Narrow" panose="020B0606020202030204" pitchFamily="34" charset="0"/>
              </a:rPr>
              <a:t>Vorhaben nach dem Koalitionsvertrag                                                                     für die 19. Legislaturperiode</a:t>
            </a:r>
          </a:p>
          <a:p>
            <a:pPr marL="358775" indent="-358775">
              <a:buFont typeface="+mj-lt"/>
              <a:buAutoNum type="romanUcPeriod"/>
            </a:pPr>
            <a:endParaRPr lang="de-DE" sz="2000" b="1" dirty="0">
              <a:solidFill>
                <a:schemeClr val="bg1">
                  <a:lumMod val="75000"/>
                </a:schemeClr>
              </a:solidFill>
              <a:latin typeface="Arial Narrow" panose="020B0606020202030204" pitchFamily="34" charset="0"/>
            </a:endParaRPr>
          </a:p>
          <a:p>
            <a:pPr marL="358775" indent="-358775">
              <a:buFont typeface="+mj-lt"/>
              <a:buAutoNum type="romanUcPeriod"/>
            </a:pPr>
            <a:endParaRPr lang="de-DE" sz="2000" b="1" dirty="0">
              <a:solidFill>
                <a:schemeClr val="bg1">
                  <a:lumMod val="75000"/>
                </a:schemeClr>
              </a:solidFill>
              <a:latin typeface="Arial Narrow" panose="020B0606020202030204" pitchFamily="34" charset="0"/>
            </a:endParaRPr>
          </a:p>
          <a:p>
            <a:pPr marL="358775" indent="-358775">
              <a:buFont typeface="+mj-lt"/>
              <a:buAutoNum type="romanUcPeriod"/>
            </a:pPr>
            <a:r>
              <a:rPr lang="de-DE" sz="2000" b="1" dirty="0">
                <a:solidFill>
                  <a:schemeClr val="bg1">
                    <a:lumMod val="75000"/>
                  </a:schemeClr>
                </a:solidFill>
                <a:latin typeface="Arial Narrow" panose="020B0606020202030204" pitchFamily="34" charset="0"/>
              </a:rPr>
              <a:t>Schlussworte</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4437112"/>
            <a:ext cx="1619672" cy="1735363"/>
          </a:xfrm>
          <a:prstGeom prst="rect">
            <a:avLst/>
          </a:prstGeom>
        </p:spPr>
      </p:pic>
    </p:spTree>
    <p:extLst>
      <p:ext uri="{BB962C8B-B14F-4D97-AF65-F5344CB8AC3E}">
        <p14:creationId xmlns:p14="http://schemas.microsoft.com/office/powerpoint/2010/main" val="2919466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4"/>
          <p:cNvSpPr txBox="1">
            <a:spLocks/>
          </p:cNvSpPr>
          <p:nvPr/>
        </p:nvSpPr>
        <p:spPr>
          <a:xfrm>
            <a:off x="1037591" y="1677301"/>
            <a:ext cx="7415783" cy="461665"/>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lvl="2">
              <a:lnSpc>
                <a:spcPct val="150000"/>
              </a:lnSpc>
            </a:pPr>
            <a:r>
              <a:rPr lang="de-DE" sz="2000" b="1" kern="0" dirty="0">
                <a:solidFill>
                  <a:srgbClr val="244C62"/>
                </a:solidFill>
                <a:latin typeface="Arial Narrow"/>
                <a:cs typeface="Arial Narrow"/>
              </a:rPr>
              <a:t>Abgeschlossene Gesetze – 18. und 19. Legislaturperiode</a:t>
            </a:r>
          </a:p>
        </p:txBody>
      </p:sp>
      <p:sp>
        <p:nvSpPr>
          <p:cNvPr id="5" name="Textplatzhalter 4"/>
          <p:cNvSpPr txBox="1">
            <a:spLocks/>
          </p:cNvSpPr>
          <p:nvPr/>
        </p:nvSpPr>
        <p:spPr>
          <a:xfrm>
            <a:off x="1384600" y="2268988"/>
            <a:ext cx="6332936" cy="4016484"/>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285750" indent="-285750">
              <a:lnSpc>
                <a:spcPct val="90000"/>
              </a:lnSpc>
              <a:buFont typeface="Wingdings" panose="05000000000000000000" pitchFamily="2" charset="2"/>
              <a:buChar char="Ø"/>
            </a:pPr>
            <a:r>
              <a:rPr lang="de-DE" sz="1600" dirty="0">
                <a:solidFill>
                  <a:srgbClr val="083163"/>
                </a:solidFill>
              </a:rPr>
              <a:t>Gesetz über Leistungsverbesserungen in der gesetzlichen Rentenversicherung:</a:t>
            </a:r>
          </a:p>
          <a:p>
            <a:pPr marL="357188">
              <a:lnSpc>
                <a:spcPct val="90000"/>
              </a:lnSpc>
              <a:tabLst>
                <a:tab pos="539750" algn="l"/>
              </a:tabLst>
            </a:pPr>
            <a:r>
              <a:rPr lang="de-DE" sz="1600" b="1" dirty="0">
                <a:solidFill>
                  <a:srgbClr val="083163"/>
                </a:solidFill>
              </a:rPr>
              <a:t>RV Leistungsverbesserungsgesetz vom 23.06.2014</a:t>
            </a:r>
          </a:p>
          <a:p>
            <a:pPr>
              <a:lnSpc>
                <a:spcPct val="90000"/>
              </a:lnSpc>
            </a:pPr>
            <a:endParaRPr lang="de-DE" sz="1000" dirty="0">
              <a:solidFill>
                <a:srgbClr val="083163"/>
              </a:solidFill>
            </a:endParaRPr>
          </a:p>
          <a:p>
            <a:pPr marL="285750" indent="-285750">
              <a:lnSpc>
                <a:spcPct val="90000"/>
              </a:lnSpc>
              <a:buFont typeface="Wingdings" panose="05000000000000000000" pitchFamily="2" charset="2"/>
              <a:buChar char="Ø"/>
            </a:pPr>
            <a:r>
              <a:rPr lang="de-DE" sz="1600" dirty="0">
                <a:solidFill>
                  <a:srgbClr val="083163"/>
                </a:solidFill>
              </a:rPr>
              <a:t>Gesetz über Leistungsverbesserungen in der gesetzlichen Rentenversicherung: </a:t>
            </a:r>
          </a:p>
          <a:p>
            <a:pPr marL="357188">
              <a:lnSpc>
                <a:spcPct val="90000"/>
              </a:lnSpc>
              <a:tabLst>
                <a:tab pos="539750" algn="l"/>
              </a:tabLst>
            </a:pPr>
            <a:r>
              <a:rPr lang="de-DE" sz="1600" b="1" dirty="0">
                <a:solidFill>
                  <a:srgbClr val="083163"/>
                </a:solidFill>
              </a:rPr>
              <a:t>RV Leistungsverbesserungsgesetz vom 23.06.2014</a:t>
            </a:r>
          </a:p>
          <a:p>
            <a:pPr>
              <a:lnSpc>
                <a:spcPct val="90000"/>
              </a:lnSpc>
            </a:pPr>
            <a:endParaRPr lang="de-DE" sz="1000" dirty="0">
              <a:solidFill>
                <a:srgbClr val="083163"/>
              </a:solidFill>
            </a:endParaRPr>
          </a:p>
          <a:p>
            <a:pPr marL="285750" indent="-285750">
              <a:lnSpc>
                <a:spcPct val="90000"/>
              </a:lnSpc>
              <a:buFont typeface="Wingdings" panose="05000000000000000000" pitchFamily="2" charset="2"/>
              <a:buChar char="Ø"/>
            </a:pPr>
            <a:r>
              <a:rPr lang="de-DE" sz="1600" dirty="0">
                <a:solidFill>
                  <a:srgbClr val="083163"/>
                </a:solidFill>
              </a:rPr>
              <a:t>Gesetz zur Verbesserung der Leistungen bei Renten wegen verminderter Erwerbsfähigkeit und zur Änderung anderer Gesetze: </a:t>
            </a:r>
          </a:p>
          <a:p>
            <a:pPr marL="357188">
              <a:lnSpc>
                <a:spcPct val="90000"/>
              </a:lnSpc>
              <a:tabLst>
                <a:tab pos="539750" algn="l"/>
              </a:tabLst>
            </a:pPr>
            <a:r>
              <a:rPr lang="de-DE" sz="1600" b="1" dirty="0">
                <a:solidFill>
                  <a:srgbClr val="083163"/>
                </a:solidFill>
              </a:rPr>
              <a:t>EM-Leistungsverbesserungsgesetz vom 17.07.2017</a:t>
            </a:r>
          </a:p>
          <a:p>
            <a:pPr>
              <a:lnSpc>
                <a:spcPct val="90000"/>
              </a:lnSpc>
            </a:pPr>
            <a:endParaRPr lang="de-DE" sz="1000" dirty="0">
              <a:solidFill>
                <a:srgbClr val="083163"/>
              </a:solidFill>
            </a:endParaRPr>
          </a:p>
          <a:p>
            <a:pPr marL="285750" indent="-285750">
              <a:lnSpc>
                <a:spcPct val="90000"/>
              </a:lnSpc>
              <a:buFont typeface="Wingdings" panose="05000000000000000000" pitchFamily="2" charset="2"/>
              <a:buChar char="Ø"/>
            </a:pPr>
            <a:r>
              <a:rPr lang="de-DE" sz="1600" dirty="0">
                <a:solidFill>
                  <a:srgbClr val="083163"/>
                </a:solidFill>
              </a:rPr>
              <a:t>Gesetz über den Abschluss der Rentenüberleitung: </a:t>
            </a:r>
          </a:p>
          <a:p>
            <a:pPr marL="357188">
              <a:lnSpc>
                <a:spcPct val="90000"/>
              </a:lnSpc>
              <a:tabLst>
                <a:tab pos="539750" algn="l"/>
              </a:tabLst>
            </a:pPr>
            <a:r>
              <a:rPr lang="de-DE" sz="1600" b="1" dirty="0">
                <a:solidFill>
                  <a:srgbClr val="083163"/>
                </a:solidFill>
              </a:rPr>
              <a:t>Rentenüberleitungs-Abschlussgesetz vom 17.07.2017</a:t>
            </a:r>
          </a:p>
          <a:p>
            <a:pPr>
              <a:lnSpc>
                <a:spcPct val="90000"/>
              </a:lnSpc>
            </a:pPr>
            <a:endParaRPr lang="de-DE" sz="1000" dirty="0">
              <a:solidFill>
                <a:srgbClr val="083163"/>
              </a:solidFill>
            </a:endParaRPr>
          </a:p>
          <a:p>
            <a:pPr marL="285750" indent="-285750">
              <a:lnSpc>
                <a:spcPct val="90000"/>
              </a:lnSpc>
              <a:buFont typeface="Wingdings" panose="05000000000000000000" pitchFamily="2" charset="2"/>
              <a:buChar char="Ø"/>
            </a:pPr>
            <a:r>
              <a:rPr lang="de-DE" sz="1600" dirty="0">
                <a:solidFill>
                  <a:srgbClr val="083163"/>
                </a:solidFill>
              </a:rPr>
              <a:t>Gesetz zur Stärkung der betrieblichen Altersversorgung und zur Änderung anderer Gesetze:</a:t>
            </a:r>
          </a:p>
          <a:p>
            <a:pPr marL="357188">
              <a:lnSpc>
                <a:spcPct val="90000"/>
              </a:lnSpc>
              <a:tabLst>
                <a:tab pos="539750" algn="l"/>
              </a:tabLst>
            </a:pPr>
            <a:r>
              <a:rPr lang="de-DE" sz="1600" b="1" dirty="0">
                <a:solidFill>
                  <a:srgbClr val="083163"/>
                </a:solidFill>
              </a:rPr>
              <a:t>Betriebsrentenstärkungsgesetz vom 17.08.2017</a:t>
            </a:r>
          </a:p>
          <a:p>
            <a:pPr>
              <a:lnSpc>
                <a:spcPct val="90000"/>
              </a:lnSpc>
            </a:pPr>
            <a:endParaRPr lang="de-DE" sz="1000" dirty="0">
              <a:solidFill>
                <a:srgbClr val="083163"/>
              </a:solidFill>
            </a:endParaRPr>
          </a:p>
          <a:p>
            <a:pPr marL="285750" indent="-285750">
              <a:lnSpc>
                <a:spcPct val="90000"/>
              </a:lnSpc>
              <a:buFont typeface="Wingdings" panose="05000000000000000000" pitchFamily="2" charset="2"/>
              <a:buChar char="Ø"/>
            </a:pPr>
            <a:r>
              <a:rPr lang="de-DE" sz="1600" dirty="0">
                <a:solidFill>
                  <a:srgbClr val="083163"/>
                </a:solidFill>
              </a:rPr>
              <a:t>Gesetz über Leistungsverbesserungen und Stabilisierung in der gesetzlichen RV:</a:t>
            </a:r>
          </a:p>
          <a:p>
            <a:pPr marL="357188">
              <a:lnSpc>
                <a:spcPct val="90000"/>
              </a:lnSpc>
              <a:tabLst>
                <a:tab pos="539750" algn="l"/>
              </a:tabLst>
            </a:pPr>
            <a:r>
              <a:rPr lang="de-DE" sz="1600" b="1" dirty="0">
                <a:solidFill>
                  <a:srgbClr val="083163"/>
                </a:solidFill>
              </a:rPr>
              <a:t>RV-Leistungsverbesserungs- und Stabilisierungsgesetz vom 28.11.2018</a:t>
            </a:r>
          </a:p>
          <a:p>
            <a:pPr marL="285750" indent="-285750">
              <a:lnSpc>
                <a:spcPct val="90000"/>
              </a:lnSpc>
              <a:buFont typeface="Wingdings" panose="05000000000000000000" pitchFamily="2" charset="2"/>
              <a:buChar char="Ø"/>
            </a:pPr>
            <a:endParaRPr lang="de-DE" sz="1600" dirty="0">
              <a:solidFill>
                <a:srgbClr val="083163"/>
              </a:solidFill>
            </a:endParaRPr>
          </a:p>
        </p:txBody>
      </p:sp>
      <p:sp>
        <p:nvSpPr>
          <p:cNvPr id="7" name="Titel 1"/>
          <p:cNvSpPr>
            <a:spLocks noGrp="1"/>
          </p:cNvSpPr>
          <p:nvPr>
            <p:ph type="title"/>
          </p:nvPr>
        </p:nvSpPr>
        <p:spPr>
          <a:xfrm>
            <a:off x="1524000" y="590968"/>
            <a:ext cx="5181600" cy="707886"/>
          </a:xfrm>
        </p:spPr>
        <p:txBody>
          <a:bodyPr/>
          <a:lstStyle/>
          <a:p>
            <a:r>
              <a:rPr lang="de-DE" b="1" dirty="0"/>
              <a:t>II.   Reaktion des Gesetzgebers:</a:t>
            </a:r>
            <a:br>
              <a:rPr lang="de-DE" b="1" dirty="0"/>
            </a:br>
            <a:r>
              <a:rPr lang="de-DE" b="1" dirty="0"/>
              <a:t>      Verkündete Gesetze</a:t>
            </a:r>
          </a:p>
        </p:txBody>
      </p:sp>
    </p:spTree>
    <p:extLst>
      <p:ext uri="{BB962C8B-B14F-4D97-AF65-F5344CB8AC3E}">
        <p14:creationId xmlns:p14="http://schemas.microsoft.com/office/powerpoint/2010/main" val="2685206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4"/>
          <p:cNvSpPr txBox="1">
            <a:spLocks/>
          </p:cNvSpPr>
          <p:nvPr/>
        </p:nvSpPr>
        <p:spPr>
          <a:xfrm>
            <a:off x="1037591" y="1677301"/>
            <a:ext cx="7415783" cy="402931"/>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lvl="2">
              <a:lnSpc>
                <a:spcPct val="150000"/>
              </a:lnSpc>
            </a:pPr>
            <a:r>
              <a:rPr lang="de-DE" sz="2000" b="1" kern="0" dirty="0">
                <a:solidFill>
                  <a:srgbClr val="244C62"/>
                </a:solidFill>
                <a:latin typeface="Arial Narrow"/>
                <a:cs typeface="Arial Narrow"/>
              </a:rPr>
              <a:t>RV-Leistungsverbesserungsgesetz</a:t>
            </a:r>
          </a:p>
        </p:txBody>
      </p:sp>
      <p:sp>
        <p:nvSpPr>
          <p:cNvPr id="5" name="Textplatzhalter 4"/>
          <p:cNvSpPr txBox="1">
            <a:spLocks/>
          </p:cNvSpPr>
          <p:nvPr/>
        </p:nvSpPr>
        <p:spPr>
          <a:xfrm>
            <a:off x="1329736" y="2799340"/>
            <a:ext cx="6332936" cy="2492990"/>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285750" indent="-285750">
              <a:lnSpc>
                <a:spcPct val="90000"/>
              </a:lnSpc>
              <a:buFont typeface="Wingdings" panose="05000000000000000000" pitchFamily="2" charset="2"/>
              <a:buChar char="Ø"/>
            </a:pPr>
            <a:r>
              <a:rPr lang="de-DE" dirty="0">
                <a:solidFill>
                  <a:srgbClr val="083163"/>
                </a:solidFill>
              </a:rPr>
              <a:t>Höheres Reha Budget</a:t>
            </a:r>
          </a:p>
          <a:p>
            <a:pPr marL="285750" indent="-285750">
              <a:lnSpc>
                <a:spcPct val="90000"/>
              </a:lnSpc>
              <a:buFont typeface="Wingdings" panose="05000000000000000000" pitchFamily="2" charset="2"/>
              <a:buChar char="Ø"/>
            </a:pPr>
            <a:endParaRPr lang="de-DE" dirty="0">
              <a:solidFill>
                <a:srgbClr val="083163"/>
              </a:solidFill>
            </a:endParaRPr>
          </a:p>
          <a:p>
            <a:pPr marL="285750" indent="-285750">
              <a:lnSpc>
                <a:spcPct val="90000"/>
              </a:lnSpc>
              <a:buFont typeface="Wingdings" panose="05000000000000000000" pitchFamily="2" charset="2"/>
              <a:buChar char="Ø"/>
            </a:pPr>
            <a:r>
              <a:rPr lang="de-DE" dirty="0">
                <a:solidFill>
                  <a:srgbClr val="083163"/>
                </a:solidFill>
              </a:rPr>
              <a:t>Verbesserungen bei der Erwerbsminderungsrente</a:t>
            </a:r>
          </a:p>
          <a:p>
            <a:pPr marL="285750" indent="-285750">
              <a:lnSpc>
                <a:spcPct val="90000"/>
              </a:lnSpc>
              <a:buFont typeface="Wingdings" panose="05000000000000000000" pitchFamily="2" charset="2"/>
              <a:buChar char="Ø"/>
            </a:pPr>
            <a:endParaRPr lang="de-DE" dirty="0">
              <a:solidFill>
                <a:srgbClr val="083163"/>
              </a:solidFill>
            </a:endParaRPr>
          </a:p>
          <a:p>
            <a:pPr marL="285750" indent="-285750">
              <a:lnSpc>
                <a:spcPct val="90000"/>
              </a:lnSpc>
              <a:buFont typeface="Wingdings" panose="05000000000000000000" pitchFamily="2" charset="2"/>
              <a:buChar char="Ø"/>
            </a:pPr>
            <a:r>
              <a:rPr lang="de-DE" dirty="0">
                <a:solidFill>
                  <a:srgbClr val="083163"/>
                </a:solidFill>
              </a:rPr>
              <a:t>Abschlagsfreie Altersrente mit 63</a:t>
            </a:r>
          </a:p>
          <a:p>
            <a:pPr marL="285750" indent="-285750">
              <a:lnSpc>
                <a:spcPct val="90000"/>
              </a:lnSpc>
              <a:buFont typeface="Wingdings" panose="05000000000000000000" pitchFamily="2" charset="2"/>
              <a:buChar char="Ø"/>
            </a:pPr>
            <a:endParaRPr lang="de-DE" dirty="0">
              <a:solidFill>
                <a:srgbClr val="083163"/>
              </a:solidFill>
            </a:endParaRPr>
          </a:p>
          <a:p>
            <a:pPr marL="285750" indent="-285750">
              <a:lnSpc>
                <a:spcPct val="90000"/>
              </a:lnSpc>
              <a:buFont typeface="Wingdings" panose="05000000000000000000" pitchFamily="2" charset="2"/>
              <a:buChar char="Ø"/>
            </a:pPr>
            <a:r>
              <a:rPr lang="de-DE" dirty="0">
                <a:solidFill>
                  <a:srgbClr val="083163"/>
                </a:solidFill>
              </a:rPr>
              <a:t>„Mütterrente“  - Verbesserung bei den Kindererziehungszeiten für vor dem 1.1.1992 erzogene Kinder </a:t>
            </a:r>
          </a:p>
          <a:p>
            <a:pPr marL="265113" lvl="1">
              <a:lnSpc>
                <a:spcPct val="90000"/>
              </a:lnSpc>
            </a:pPr>
            <a:r>
              <a:rPr lang="de-DE" b="1" dirty="0">
                <a:solidFill>
                  <a:srgbClr val="083163"/>
                </a:solidFill>
                <a:latin typeface="Arial Narrow" panose="020B0606020202030204" pitchFamily="34" charset="0"/>
              </a:rPr>
              <a:t>(Die jährlichen Kosten hierfür von aktuell 7,2 Mill. EUR werden derzeit allein von den Beitragszahlern getragen!)</a:t>
            </a:r>
          </a:p>
        </p:txBody>
      </p:sp>
      <p:sp>
        <p:nvSpPr>
          <p:cNvPr id="7" name="Titel 1"/>
          <p:cNvSpPr>
            <a:spLocks noGrp="1"/>
          </p:cNvSpPr>
          <p:nvPr>
            <p:ph type="title"/>
          </p:nvPr>
        </p:nvSpPr>
        <p:spPr>
          <a:xfrm>
            <a:off x="1524000" y="590968"/>
            <a:ext cx="5181600" cy="707886"/>
          </a:xfrm>
        </p:spPr>
        <p:txBody>
          <a:bodyPr/>
          <a:lstStyle/>
          <a:p>
            <a:r>
              <a:rPr lang="de-DE" b="1" dirty="0"/>
              <a:t>II.   Reaktion des Gesetzgebers:</a:t>
            </a:r>
            <a:br>
              <a:rPr lang="de-DE" b="1" dirty="0"/>
            </a:br>
            <a:r>
              <a:rPr lang="de-DE" b="1" dirty="0"/>
              <a:t>      Verkündete Gesetze</a:t>
            </a:r>
          </a:p>
        </p:txBody>
      </p:sp>
      <p:pic>
        <p:nvPicPr>
          <p:cNvPr id="6" name="Picture 10" descr="Zur externen Seite: Videostatement von Andrea Nahles zum neuen Rentenpaket (Öffnet neues Fenst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2728" y="1260045"/>
            <a:ext cx="2843808" cy="1640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918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4"/>
          <p:cNvSpPr txBox="1">
            <a:spLocks/>
          </p:cNvSpPr>
          <p:nvPr/>
        </p:nvSpPr>
        <p:spPr>
          <a:xfrm>
            <a:off x="1037591" y="1677301"/>
            <a:ext cx="7415783" cy="402931"/>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lvl="2">
              <a:lnSpc>
                <a:spcPct val="150000"/>
              </a:lnSpc>
            </a:pPr>
            <a:r>
              <a:rPr lang="de-DE" sz="2000" b="1" kern="0" dirty="0">
                <a:solidFill>
                  <a:srgbClr val="244C62"/>
                </a:solidFill>
                <a:latin typeface="Arial Narrow"/>
                <a:cs typeface="Arial Narrow"/>
              </a:rPr>
              <a:t>EM-Leistungsverbesserungsgesetz</a:t>
            </a:r>
          </a:p>
        </p:txBody>
      </p:sp>
      <p:sp>
        <p:nvSpPr>
          <p:cNvPr id="5" name="Textplatzhalter 4"/>
          <p:cNvSpPr txBox="1">
            <a:spLocks/>
          </p:cNvSpPr>
          <p:nvPr/>
        </p:nvSpPr>
        <p:spPr>
          <a:xfrm>
            <a:off x="1329736" y="2314708"/>
            <a:ext cx="5272232" cy="3739485"/>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285750" indent="-285750">
              <a:lnSpc>
                <a:spcPct val="90000"/>
              </a:lnSpc>
              <a:buFont typeface="Wingdings" panose="05000000000000000000" pitchFamily="2" charset="2"/>
              <a:buChar char="Ø"/>
            </a:pPr>
            <a:endParaRPr lang="de-DE" dirty="0">
              <a:solidFill>
                <a:srgbClr val="083163"/>
              </a:solidFill>
            </a:endParaRPr>
          </a:p>
          <a:p>
            <a:pPr marL="285750" indent="-285750">
              <a:lnSpc>
                <a:spcPct val="90000"/>
              </a:lnSpc>
              <a:buFont typeface="Wingdings" panose="05000000000000000000" pitchFamily="2" charset="2"/>
              <a:buChar char="Ø"/>
            </a:pPr>
            <a:r>
              <a:rPr lang="de-DE" dirty="0">
                <a:solidFill>
                  <a:srgbClr val="083163"/>
                </a:solidFill>
              </a:rPr>
              <a:t>Ab 01/2018 stufenweise Anhebung der Zurechnungszeit um insgesamt drei Jahre auf das 65. Lebensjahr mit Wirkung jeweils für zukünftige Rentenzugänge </a:t>
            </a:r>
          </a:p>
          <a:p>
            <a:pPr marL="285750" indent="-285750">
              <a:lnSpc>
                <a:spcPct val="90000"/>
              </a:lnSpc>
              <a:buFont typeface="Wingdings" panose="05000000000000000000" pitchFamily="2" charset="2"/>
              <a:buChar char="Ø"/>
            </a:pPr>
            <a:endParaRPr lang="de-DE" dirty="0">
              <a:solidFill>
                <a:srgbClr val="083163"/>
              </a:solidFill>
            </a:endParaRPr>
          </a:p>
          <a:p>
            <a:pPr marL="285750" indent="-285750">
              <a:lnSpc>
                <a:spcPct val="90000"/>
              </a:lnSpc>
              <a:buFont typeface="Wingdings" panose="05000000000000000000" pitchFamily="2" charset="2"/>
              <a:buChar char="Ø"/>
            </a:pPr>
            <a:r>
              <a:rPr lang="de-DE" dirty="0">
                <a:solidFill>
                  <a:srgbClr val="083163"/>
                </a:solidFill>
              </a:rPr>
              <a:t>Die ca. 1,8 Mio., die vor Jan. 2018 bereits eine EM- Rente beziehen, profitieren nicht.</a:t>
            </a:r>
          </a:p>
          <a:p>
            <a:pPr marL="285750" indent="-285750">
              <a:lnSpc>
                <a:spcPct val="90000"/>
              </a:lnSpc>
              <a:buFont typeface="Wingdings" panose="05000000000000000000" pitchFamily="2" charset="2"/>
              <a:buChar char="Ø"/>
            </a:pPr>
            <a:endParaRPr lang="de-DE" dirty="0">
              <a:solidFill>
                <a:srgbClr val="083163"/>
              </a:solidFill>
            </a:endParaRPr>
          </a:p>
          <a:p>
            <a:pPr marL="285750" indent="-285750">
              <a:lnSpc>
                <a:spcPct val="90000"/>
              </a:lnSpc>
              <a:buFont typeface="Wingdings" panose="05000000000000000000" pitchFamily="2" charset="2"/>
              <a:buChar char="Ø"/>
            </a:pPr>
            <a:r>
              <a:rPr lang="de-DE" dirty="0">
                <a:solidFill>
                  <a:srgbClr val="083163"/>
                </a:solidFill>
              </a:rPr>
              <a:t>Volle EM-Renten, die in 2018 beginnen, erhöhen sich durchschnittlich um 5,40 EUR mtl.</a:t>
            </a:r>
          </a:p>
          <a:p>
            <a:pPr marL="285750" indent="-285750">
              <a:lnSpc>
                <a:spcPct val="90000"/>
              </a:lnSpc>
              <a:buFont typeface="Wingdings" panose="05000000000000000000" pitchFamily="2" charset="2"/>
              <a:buChar char="Ø"/>
            </a:pPr>
            <a:endParaRPr lang="de-DE" dirty="0">
              <a:solidFill>
                <a:srgbClr val="083163"/>
              </a:solidFill>
            </a:endParaRPr>
          </a:p>
          <a:p>
            <a:pPr marL="285750" indent="-285750">
              <a:lnSpc>
                <a:spcPct val="90000"/>
              </a:lnSpc>
              <a:buFont typeface="Wingdings" panose="05000000000000000000" pitchFamily="2" charset="2"/>
              <a:buChar char="Ø"/>
            </a:pPr>
            <a:r>
              <a:rPr lang="de-DE" dirty="0">
                <a:solidFill>
                  <a:srgbClr val="083163"/>
                </a:solidFill>
              </a:rPr>
              <a:t>Volle EM-Renten, die ab 2024 beginnen, erhöhen sich durchschnittlich um 50 EUR mtl.</a:t>
            </a:r>
          </a:p>
          <a:p>
            <a:pPr marL="285750" indent="-285750">
              <a:lnSpc>
                <a:spcPct val="90000"/>
              </a:lnSpc>
              <a:buFont typeface="Wingdings" panose="05000000000000000000" pitchFamily="2" charset="2"/>
              <a:buChar char="Ø"/>
            </a:pPr>
            <a:endParaRPr lang="de-DE" dirty="0">
              <a:solidFill>
                <a:srgbClr val="083163"/>
              </a:solidFill>
            </a:endParaRPr>
          </a:p>
          <a:p>
            <a:pPr>
              <a:lnSpc>
                <a:spcPct val="90000"/>
              </a:lnSpc>
            </a:pPr>
            <a:endParaRPr lang="de-DE" dirty="0">
              <a:solidFill>
                <a:srgbClr val="083163"/>
              </a:solidFill>
            </a:endParaRPr>
          </a:p>
        </p:txBody>
      </p:sp>
      <p:sp>
        <p:nvSpPr>
          <p:cNvPr id="7" name="Titel 1"/>
          <p:cNvSpPr>
            <a:spLocks noGrp="1"/>
          </p:cNvSpPr>
          <p:nvPr>
            <p:ph type="title"/>
          </p:nvPr>
        </p:nvSpPr>
        <p:spPr>
          <a:xfrm>
            <a:off x="1524000" y="590968"/>
            <a:ext cx="5181600" cy="707886"/>
          </a:xfrm>
        </p:spPr>
        <p:txBody>
          <a:bodyPr/>
          <a:lstStyle/>
          <a:p>
            <a:r>
              <a:rPr lang="de-DE" b="1" dirty="0"/>
              <a:t>II.   Reaktion des Gesetzgebers:</a:t>
            </a:r>
            <a:br>
              <a:rPr lang="de-DE" b="1" dirty="0"/>
            </a:br>
            <a:r>
              <a:rPr lang="de-DE" b="1" dirty="0"/>
              <a:t>      Verkündete Gesetze</a:t>
            </a:r>
          </a:p>
        </p:txBody>
      </p:sp>
    </p:spTree>
    <p:extLst>
      <p:ext uri="{BB962C8B-B14F-4D97-AF65-F5344CB8AC3E}">
        <p14:creationId xmlns:p14="http://schemas.microsoft.com/office/powerpoint/2010/main" val="3268995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4"/>
          <p:cNvSpPr txBox="1">
            <a:spLocks/>
          </p:cNvSpPr>
          <p:nvPr/>
        </p:nvSpPr>
        <p:spPr>
          <a:xfrm>
            <a:off x="1037591" y="1677301"/>
            <a:ext cx="7415783" cy="402931"/>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lvl="2">
              <a:lnSpc>
                <a:spcPct val="150000"/>
              </a:lnSpc>
            </a:pPr>
            <a:r>
              <a:rPr lang="de-DE" sz="2000" b="1" kern="0" dirty="0">
                <a:solidFill>
                  <a:srgbClr val="244C62"/>
                </a:solidFill>
                <a:latin typeface="Arial Narrow"/>
                <a:cs typeface="Arial Narrow"/>
              </a:rPr>
              <a:t>Rentenüberleitungs-Abschlussgesetz</a:t>
            </a:r>
          </a:p>
        </p:txBody>
      </p:sp>
      <p:sp>
        <p:nvSpPr>
          <p:cNvPr id="5" name="Textplatzhalter 4"/>
          <p:cNvSpPr txBox="1">
            <a:spLocks/>
          </p:cNvSpPr>
          <p:nvPr/>
        </p:nvSpPr>
        <p:spPr>
          <a:xfrm>
            <a:off x="1229152" y="2314708"/>
            <a:ext cx="7539944" cy="3739485"/>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285750" indent="-285750">
              <a:lnSpc>
                <a:spcPct val="90000"/>
              </a:lnSpc>
              <a:buFont typeface="Wingdings" panose="05000000000000000000" pitchFamily="2" charset="2"/>
              <a:buChar char="Ø"/>
            </a:pPr>
            <a:r>
              <a:rPr lang="de-DE" dirty="0">
                <a:solidFill>
                  <a:srgbClr val="083163"/>
                </a:solidFill>
              </a:rPr>
              <a:t>Ab dem Jahr 2025 gilt für erworbene Rentenanwartschaften in der gesetzlichen Rentenversicherung einheitliches Recht, unabhängig davon, ob RV-Beiträge in den alten oder in den neuen Bundesländern gezahlt werden.</a:t>
            </a:r>
          </a:p>
          <a:p>
            <a:pPr marL="285750" indent="-285750">
              <a:lnSpc>
                <a:spcPct val="90000"/>
              </a:lnSpc>
              <a:buFont typeface="Wingdings" panose="05000000000000000000" pitchFamily="2" charset="2"/>
              <a:buChar char="Ø"/>
            </a:pPr>
            <a:endParaRPr lang="de-DE" dirty="0">
              <a:solidFill>
                <a:srgbClr val="083163"/>
              </a:solidFill>
            </a:endParaRPr>
          </a:p>
          <a:p>
            <a:pPr marL="285750" indent="-285750">
              <a:lnSpc>
                <a:spcPct val="90000"/>
              </a:lnSpc>
              <a:buFont typeface="Wingdings" panose="05000000000000000000" pitchFamily="2" charset="2"/>
              <a:buChar char="Ø"/>
            </a:pPr>
            <a:r>
              <a:rPr lang="de-DE" dirty="0">
                <a:solidFill>
                  <a:srgbClr val="083163"/>
                </a:solidFill>
              </a:rPr>
              <a:t>Vollständige </a:t>
            </a:r>
            <a:r>
              <a:rPr lang="de-DE" b="1" dirty="0">
                <a:solidFill>
                  <a:srgbClr val="083163"/>
                </a:solidFill>
              </a:rPr>
              <a:t>Angleichung der Ost-Renten </a:t>
            </a:r>
            <a:r>
              <a:rPr lang="de-DE" dirty="0">
                <a:solidFill>
                  <a:srgbClr val="083163"/>
                </a:solidFill>
              </a:rPr>
              <a:t>in sieben Schritten, beginnend am 01.07.2018. Unabhängig vom Lohnangleichungsprozess wird der Verhältniswert zwischen aktuellem Rentenwert (Ost) und aktuellem Rentenwert im Gesetz bestimmt.</a:t>
            </a:r>
          </a:p>
          <a:p>
            <a:pPr marL="285750" indent="-285750">
              <a:lnSpc>
                <a:spcPct val="90000"/>
              </a:lnSpc>
              <a:buFont typeface="Wingdings" panose="05000000000000000000" pitchFamily="2" charset="2"/>
              <a:buChar char="Ø"/>
            </a:pPr>
            <a:endParaRPr lang="de-DE" dirty="0">
              <a:solidFill>
                <a:srgbClr val="083163"/>
              </a:solidFill>
            </a:endParaRPr>
          </a:p>
          <a:p>
            <a:pPr marL="285750" indent="-285750">
              <a:lnSpc>
                <a:spcPct val="90000"/>
              </a:lnSpc>
              <a:buFont typeface="Wingdings" panose="05000000000000000000" pitchFamily="2" charset="2"/>
              <a:buChar char="Ø"/>
            </a:pPr>
            <a:r>
              <a:rPr lang="de-DE" dirty="0">
                <a:solidFill>
                  <a:srgbClr val="083163"/>
                </a:solidFill>
              </a:rPr>
              <a:t>Ab 01.07.2024 wird nur noch der aktuelle Rentenwert bestimmt. Entgeltpunkte(Ost) werden zu Entgeltpunkten (umbenannt). </a:t>
            </a:r>
          </a:p>
          <a:p>
            <a:pPr marL="285750" indent="-285750">
              <a:lnSpc>
                <a:spcPct val="90000"/>
              </a:lnSpc>
              <a:buFont typeface="Wingdings" panose="05000000000000000000" pitchFamily="2" charset="2"/>
              <a:buChar char="Ø"/>
            </a:pPr>
            <a:endParaRPr lang="de-DE" dirty="0">
              <a:solidFill>
                <a:srgbClr val="083163"/>
              </a:solidFill>
            </a:endParaRPr>
          </a:p>
          <a:p>
            <a:pPr marL="285750" indent="-285750">
              <a:lnSpc>
                <a:spcPct val="90000"/>
              </a:lnSpc>
              <a:buFont typeface="Wingdings" panose="05000000000000000000" pitchFamily="2" charset="2"/>
              <a:buChar char="Ø"/>
            </a:pPr>
            <a:r>
              <a:rPr lang="de-DE" dirty="0">
                <a:solidFill>
                  <a:srgbClr val="083163"/>
                </a:solidFill>
              </a:rPr>
              <a:t>Finanzierung: Nur teilweise aus Steuermitteln gegenfinanziert. Der Bundeszuschuss wird bis 2025 schrittweise um insgesamt 2 Mrd. EUR erhöht. Die maximal erwarteten Mehrausgaben werden für 2025 mit 3,9 Mrd. EUR prognostiziert</a:t>
            </a:r>
          </a:p>
          <a:p>
            <a:pPr marL="285750" indent="-285750">
              <a:lnSpc>
                <a:spcPct val="90000"/>
              </a:lnSpc>
              <a:buFont typeface="Wingdings" panose="05000000000000000000" pitchFamily="2" charset="2"/>
              <a:buChar char="Ø"/>
            </a:pPr>
            <a:endParaRPr lang="de-DE" dirty="0">
              <a:solidFill>
                <a:srgbClr val="083163"/>
              </a:solidFill>
            </a:endParaRPr>
          </a:p>
        </p:txBody>
      </p:sp>
      <p:sp>
        <p:nvSpPr>
          <p:cNvPr id="7" name="Titel 1"/>
          <p:cNvSpPr>
            <a:spLocks noGrp="1"/>
          </p:cNvSpPr>
          <p:nvPr>
            <p:ph type="title"/>
          </p:nvPr>
        </p:nvSpPr>
        <p:spPr>
          <a:xfrm>
            <a:off x="1524000" y="590968"/>
            <a:ext cx="5181600" cy="707886"/>
          </a:xfrm>
        </p:spPr>
        <p:txBody>
          <a:bodyPr/>
          <a:lstStyle/>
          <a:p>
            <a:r>
              <a:rPr lang="de-DE" b="1" dirty="0"/>
              <a:t>II.   Reaktion des Gesetzgebers:</a:t>
            </a:r>
            <a:br>
              <a:rPr lang="de-DE" b="1" dirty="0"/>
            </a:br>
            <a:r>
              <a:rPr lang="de-DE" b="1" dirty="0"/>
              <a:t>      Verkündete Gesetze</a:t>
            </a:r>
          </a:p>
        </p:txBody>
      </p:sp>
    </p:spTree>
    <p:extLst>
      <p:ext uri="{BB962C8B-B14F-4D97-AF65-F5344CB8AC3E}">
        <p14:creationId xmlns:p14="http://schemas.microsoft.com/office/powerpoint/2010/main" val="896105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4"/>
          <p:cNvSpPr txBox="1">
            <a:spLocks/>
          </p:cNvSpPr>
          <p:nvPr/>
        </p:nvSpPr>
        <p:spPr>
          <a:xfrm>
            <a:off x="1037591" y="1677301"/>
            <a:ext cx="7415783" cy="402931"/>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lvl="2">
              <a:lnSpc>
                <a:spcPct val="150000"/>
              </a:lnSpc>
            </a:pPr>
            <a:r>
              <a:rPr lang="de-DE" sz="2000" b="1" kern="0" dirty="0">
                <a:solidFill>
                  <a:srgbClr val="244C62"/>
                </a:solidFill>
                <a:latin typeface="Arial Narrow"/>
                <a:cs typeface="Arial Narrow"/>
              </a:rPr>
              <a:t>Betriebsstärkungsgesetz</a:t>
            </a:r>
          </a:p>
        </p:txBody>
      </p:sp>
      <p:sp>
        <p:nvSpPr>
          <p:cNvPr id="5" name="Textplatzhalter 4"/>
          <p:cNvSpPr txBox="1">
            <a:spLocks/>
          </p:cNvSpPr>
          <p:nvPr/>
        </p:nvSpPr>
        <p:spPr>
          <a:xfrm>
            <a:off x="1229152" y="2314708"/>
            <a:ext cx="7475936" cy="3739485"/>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285750" indent="-285750">
              <a:lnSpc>
                <a:spcPct val="90000"/>
              </a:lnSpc>
              <a:buFont typeface="Wingdings" panose="05000000000000000000" pitchFamily="2" charset="2"/>
              <a:buChar char="Ø"/>
            </a:pPr>
            <a:r>
              <a:rPr lang="de-DE" b="1" dirty="0">
                <a:solidFill>
                  <a:srgbClr val="083163"/>
                </a:solidFill>
              </a:rPr>
              <a:t>Betriebliche Altersvorsorge</a:t>
            </a:r>
          </a:p>
          <a:p>
            <a:pPr>
              <a:lnSpc>
                <a:spcPct val="90000"/>
              </a:lnSpc>
            </a:pPr>
            <a:r>
              <a:rPr lang="de-DE" dirty="0">
                <a:solidFill>
                  <a:srgbClr val="083163"/>
                </a:solidFill>
              </a:rPr>
              <a:t>Entgeltumwandlung bis zu einer Grenze von 8% der Beitragsbemessungsgrenze der RV. Der zusätzliche Höchstbetrag von 1.800 Euro wird aufgehoben. Der sozialversicherungs-freie Höchstbetrag bleibt bei 4 Prozent der Beitragsbemessungsgrenze. Den Sozial-partnern wird ab 2018 die Möglichkeit eröffnet, in Tarifverträgen Betriebsrenten ohne Haftung der Arbeitgeber zu vereinbaren (sogenannte </a:t>
            </a:r>
            <a:r>
              <a:rPr lang="de-DE" b="1" dirty="0">
                <a:solidFill>
                  <a:srgbClr val="083163"/>
                </a:solidFill>
              </a:rPr>
              <a:t>reine Beitragszusagen</a:t>
            </a:r>
            <a:r>
              <a:rPr lang="de-DE" dirty="0">
                <a:solidFill>
                  <a:srgbClr val="083163"/>
                </a:solidFill>
              </a:rPr>
              <a:t>).</a:t>
            </a:r>
          </a:p>
          <a:p>
            <a:pPr marL="285750" indent="-285750">
              <a:lnSpc>
                <a:spcPct val="90000"/>
              </a:lnSpc>
              <a:buFont typeface="Wingdings" panose="05000000000000000000" pitchFamily="2" charset="2"/>
              <a:buChar char="Ø"/>
            </a:pPr>
            <a:endParaRPr lang="de-DE" dirty="0">
              <a:solidFill>
                <a:srgbClr val="083163"/>
              </a:solidFill>
            </a:endParaRPr>
          </a:p>
          <a:p>
            <a:pPr marL="285750" indent="-285750">
              <a:lnSpc>
                <a:spcPct val="90000"/>
              </a:lnSpc>
              <a:buFont typeface="Wingdings" panose="05000000000000000000" pitchFamily="2" charset="2"/>
              <a:buChar char="Ø"/>
            </a:pPr>
            <a:r>
              <a:rPr lang="de-DE" dirty="0">
                <a:solidFill>
                  <a:srgbClr val="083163"/>
                </a:solidFill>
              </a:rPr>
              <a:t> </a:t>
            </a:r>
            <a:r>
              <a:rPr lang="de-DE" b="1" dirty="0">
                <a:solidFill>
                  <a:srgbClr val="083163"/>
                </a:solidFill>
              </a:rPr>
              <a:t>Riester-Rente</a:t>
            </a:r>
          </a:p>
          <a:p>
            <a:pPr>
              <a:lnSpc>
                <a:spcPct val="90000"/>
              </a:lnSpc>
            </a:pPr>
            <a:r>
              <a:rPr lang="de-DE" dirty="0">
                <a:solidFill>
                  <a:srgbClr val="083163"/>
                </a:solidFill>
              </a:rPr>
              <a:t>Anhebung der Riester-Grundzulage von 154 EUR auf 165 EUR ab Beitragsjahr 2018</a:t>
            </a:r>
          </a:p>
          <a:p>
            <a:pPr marL="285750" indent="-285750">
              <a:lnSpc>
                <a:spcPct val="90000"/>
              </a:lnSpc>
              <a:buFont typeface="Wingdings" panose="05000000000000000000" pitchFamily="2" charset="2"/>
              <a:buChar char="Ø"/>
            </a:pPr>
            <a:endParaRPr lang="de-DE" dirty="0">
              <a:solidFill>
                <a:srgbClr val="083163"/>
              </a:solidFill>
            </a:endParaRPr>
          </a:p>
          <a:p>
            <a:pPr marL="285750" indent="-285750">
              <a:lnSpc>
                <a:spcPct val="90000"/>
              </a:lnSpc>
              <a:buFont typeface="Wingdings" panose="05000000000000000000" pitchFamily="2" charset="2"/>
              <a:buChar char="Ø"/>
            </a:pPr>
            <a:r>
              <a:rPr lang="de-DE" b="1" dirty="0">
                <a:solidFill>
                  <a:srgbClr val="083163"/>
                </a:solidFill>
              </a:rPr>
              <a:t>Freibetrag bei der Sozialhilfe und Grundsicherung </a:t>
            </a:r>
          </a:p>
          <a:p>
            <a:pPr>
              <a:lnSpc>
                <a:spcPct val="90000"/>
              </a:lnSpc>
            </a:pPr>
            <a:r>
              <a:rPr lang="de-DE" dirty="0">
                <a:solidFill>
                  <a:srgbClr val="083163"/>
                </a:solidFill>
              </a:rPr>
              <a:t>Freibetrag bis zu 202 EUR/Monat für Einkünfte, die durch freiwillige Vorsorge angespart wurden. U. a. sollen hierunter auch Rentenzahlungen zählen, die auf Zeiten einer freiwilligen Versicherung oder Zeiten einer Versicherungspflicht auf Antrag beruhen.</a:t>
            </a:r>
          </a:p>
          <a:p>
            <a:pPr marL="285750" indent="-285750">
              <a:lnSpc>
                <a:spcPct val="90000"/>
              </a:lnSpc>
              <a:buFont typeface="Wingdings" panose="05000000000000000000" pitchFamily="2" charset="2"/>
              <a:buChar char="Ø"/>
            </a:pPr>
            <a:endParaRPr lang="de-DE" dirty="0">
              <a:solidFill>
                <a:srgbClr val="083163"/>
              </a:solidFill>
            </a:endParaRPr>
          </a:p>
        </p:txBody>
      </p:sp>
      <p:sp>
        <p:nvSpPr>
          <p:cNvPr id="7" name="Titel 1"/>
          <p:cNvSpPr>
            <a:spLocks noGrp="1"/>
          </p:cNvSpPr>
          <p:nvPr>
            <p:ph type="title"/>
          </p:nvPr>
        </p:nvSpPr>
        <p:spPr>
          <a:xfrm>
            <a:off x="1524000" y="590968"/>
            <a:ext cx="5181600" cy="707886"/>
          </a:xfrm>
        </p:spPr>
        <p:txBody>
          <a:bodyPr/>
          <a:lstStyle/>
          <a:p>
            <a:r>
              <a:rPr lang="de-DE" b="1" dirty="0"/>
              <a:t>II.   Reaktion des Gesetzgebers:</a:t>
            </a:r>
            <a:br>
              <a:rPr lang="de-DE" b="1" dirty="0"/>
            </a:br>
            <a:r>
              <a:rPr lang="de-DE" b="1" dirty="0"/>
              <a:t>      Verkündete Gesetze</a:t>
            </a:r>
          </a:p>
        </p:txBody>
      </p:sp>
    </p:spTree>
    <p:extLst>
      <p:ext uri="{BB962C8B-B14F-4D97-AF65-F5344CB8AC3E}">
        <p14:creationId xmlns:p14="http://schemas.microsoft.com/office/powerpoint/2010/main" val="3126187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4"/>
          <p:cNvSpPr txBox="1">
            <a:spLocks/>
          </p:cNvSpPr>
          <p:nvPr/>
        </p:nvSpPr>
        <p:spPr>
          <a:xfrm>
            <a:off x="1037591" y="1750453"/>
            <a:ext cx="7415783" cy="615553"/>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lvl="2"/>
            <a:r>
              <a:rPr lang="de-DE" sz="2000" b="1" kern="0" dirty="0">
                <a:solidFill>
                  <a:srgbClr val="244C62"/>
                </a:solidFill>
                <a:latin typeface="Arial Narrow"/>
                <a:cs typeface="Arial Narrow"/>
              </a:rPr>
              <a:t>Betriebsrentenstärkungsgesetz und das verbleibende Problem der Beitragsfreiheit der Entgeltumwandlung in der GRV</a:t>
            </a:r>
          </a:p>
        </p:txBody>
      </p:sp>
      <p:sp>
        <p:nvSpPr>
          <p:cNvPr id="5" name="Textplatzhalter 4"/>
          <p:cNvSpPr txBox="1">
            <a:spLocks/>
          </p:cNvSpPr>
          <p:nvPr/>
        </p:nvSpPr>
        <p:spPr>
          <a:xfrm>
            <a:off x="788058" y="5880868"/>
            <a:ext cx="7914848" cy="249299"/>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90000"/>
              </a:lnSpc>
            </a:pPr>
            <a:r>
              <a:rPr lang="de-DE" b="1" dirty="0">
                <a:solidFill>
                  <a:srgbClr val="083163"/>
                </a:solidFill>
              </a:rPr>
              <a:t>Deshalb gehört die Beitragsfreiheit der Entgeltumwandlung in der GRV abgeschafft!</a:t>
            </a:r>
          </a:p>
        </p:txBody>
      </p:sp>
      <p:sp>
        <p:nvSpPr>
          <p:cNvPr id="7" name="Titel 1"/>
          <p:cNvSpPr>
            <a:spLocks noGrp="1"/>
          </p:cNvSpPr>
          <p:nvPr>
            <p:ph type="title"/>
          </p:nvPr>
        </p:nvSpPr>
        <p:spPr>
          <a:xfrm>
            <a:off x="1524000" y="590968"/>
            <a:ext cx="5181600" cy="707886"/>
          </a:xfrm>
        </p:spPr>
        <p:txBody>
          <a:bodyPr/>
          <a:lstStyle/>
          <a:p>
            <a:r>
              <a:rPr lang="de-DE" b="1" dirty="0"/>
              <a:t>II.   Reaktion des Gesetzgebers:</a:t>
            </a:r>
            <a:br>
              <a:rPr lang="de-DE" b="1" dirty="0"/>
            </a:br>
            <a:r>
              <a:rPr lang="de-DE" b="1" dirty="0"/>
              <a:t>      Verkündete Gesetze</a:t>
            </a: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87" t="4917" r="1273" b="5877"/>
          <a:stretch/>
        </p:blipFill>
        <p:spPr bwMode="auto">
          <a:xfrm>
            <a:off x="1037591" y="2563590"/>
            <a:ext cx="7139790" cy="3101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1820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1524000" y="590968"/>
            <a:ext cx="5181600" cy="707886"/>
          </a:xfrm>
        </p:spPr>
        <p:txBody>
          <a:bodyPr/>
          <a:lstStyle/>
          <a:p>
            <a:r>
              <a:rPr lang="de-DE" b="1" dirty="0"/>
              <a:t>II.   Reaktion des Gesetzgebers:</a:t>
            </a:r>
            <a:br>
              <a:rPr lang="de-DE" b="1" dirty="0"/>
            </a:br>
            <a:r>
              <a:rPr lang="de-DE" b="1" dirty="0"/>
              <a:t>      Bearbeitung der Problemfelder</a:t>
            </a: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49" y="1678780"/>
            <a:ext cx="9046531" cy="4575716"/>
          </a:xfrm>
          <a:prstGeom prst="rect">
            <a:avLst/>
          </a:prstGeom>
        </p:spPr>
      </p:pic>
    </p:spTree>
    <p:extLst>
      <p:ext uri="{BB962C8B-B14F-4D97-AF65-F5344CB8AC3E}">
        <p14:creationId xmlns:p14="http://schemas.microsoft.com/office/powerpoint/2010/main" val="2202261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1524000" y="764704"/>
            <a:ext cx="7313002" cy="353943"/>
          </a:xfrm>
        </p:spPr>
        <p:txBody>
          <a:bodyPr/>
          <a:lstStyle/>
          <a:p>
            <a:r>
              <a:rPr lang="de-DE" dirty="0"/>
              <a:t>Gliederung</a:t>
            </a:r>
          </a:p>
        </p:txBody>
      </p:sp>
      <p:sp>
        <p:nvSpPr>
          <p:cNvPr id="5" name="Textplatzhalter 4"/>
          <p:cNvSpPr>
            <a:spLocks noGrp="1"/>
          </p:cNvSpPr>
          <p:nvPr>
            <p:ph type="body" idx="11"/>
          </p:nvPr>
        </p:nvSpPr>
        <p:spPr>
          <a:xfrm>
            <a:off x="1524000" y="2151144"/>
            <a:ext cx="5416296" cy="3385542"/>
          </a:xfrm>
        </p:spPr>
        <p:txBody>
          <a:bodyPr/>
          <a:lstStyle/>
          <a:p>
            <a:pPr marL="357188" indent="-357188">
              <a:buFont typeface="+mj-lt"/>
              <a:buAutoNum type="romanUcPeriod"/>
            </a:pPr>
            <a:r>
              <a:rPr lang="de-DE" sz="2000" b="1" dirty="0">
                <a:solidFill>
                  <a:schemeClr val="accent1">
                    <a:lumMod val="50000"/>
                  </a:schemeClr>
                </a:solidFill>
                <a:latin typeface="Arial Narrow" panose="020B0606020202030204" pitchFamily="34" charset="0"/>
              </a:rPr>
              <a:t>Ausgangslage</a:t>
            </a:r>
          </a:p>
          <a:p>
            <a:pPr marL="358775" indent="-358775">
              <a:buFont typeface="+mj-lt"/>
              <a:buAutoNum type="romanUcPeriod"/>
            </a:pPr>
            <a:endParaRPr lang="de-DE" sz="2000" b="1" dirty="0">
              <a:solidFill>
                <a:schemeClr val="accent1">
                  <a:lumMod val="50000"/>
                </a:schemeClr>
              </a:solidFill>
              <a:latin typeface="Arial Narrow" panose="020B0606020202030204" pitchFamily="34" charset="0"/>
            </a:endParaRPr>
          </a:p>
          <a:p>
            <a:pPr marL="358775" indent="-358775">
              <a:buFont typeface="+mj-lt"/>
              <a:buAutoNum type="romanUcPeriod"/>
            </a:pPr>
            <a:endParaRPr lang="de-DE" sz="2000" b="1" dirty="0">
              <a:solidFill>
                <a:schemeClr val="accent1">
                  <a:lumMod val="50000"/>
                </a:schemeClr>
              </a:solidFill>
              <a:latin typeface="Arial Narrow" panose="020B0606020202030204" pitchFamily="34" charset="0"/>
            </a:endParaRPr>
          </a:p>
          <a:p>
            <a:pPr marL="358775" indent="-358775">
              <a:buFont typeface="+mj-lt"/>
              <a:buAutoNum type="romanUcPeriod"/>
            </a:pPr>
            <a:r>
              <a:rPr lang="de-DE" sz="2000" b="1" dirty="0">
                <a:solidFill>
                  <a:schemeClr val="bg1">
                    <a:lumMod val="75000"/>
                  </a:schemeClr>
                </a:solidFill>
                <a:latin typeface="Arial Narrow" panose="020B0606020202030204" pitchFamily="34" charset="0"/>
              </a:rPr>
              <a:t>Reaktion des Gesetzgebers: Verkündete Gesetze</a:t>
            </a:r>
          </a:p>
          <a:p>
            <a:pPr marL="358775" indent="-358775">
              <a:buFont typeface="+mj-lt"/>
              <a:buAutoNum type="romanUcPeriod"/>
            </a:pPr>
            <a:endParaRPr lang="de-DE" sz="2000" b="1" dirty="0">
              <a:solidFill>
                <a:schemeClr val="bg1">
                  <a:lumMod val="75000"/>
                </a:schemeClr>
              </a:solidFill>
              <a:latin typeface="Arial Narrow" panose="020B0606020202030204" pitchFamily="34" charset="0"/>
            </a:endParaRPr>
          </a:p>
          <a:p>
            <a:pPr marL="358775" indent="-358775">
              <a:buFont typeface="+mj-lt"/>
              <a:buAutoNum type="romanUcPeriod"/>
            </a:pPr>
            <a:endParaRPr lang="de-DE" sz="2000" b="1" dirty="0">
              <a:solidFill>
                <a:schemeClr val="bg1">
                  <a:lumMod val="75000"/>
                </a:schemeClr>
              </a:solidFill>
              <a:latin typeface="Arial Narrow" panose="020B0606020202030204" pitchFamily="34" charset="0"/>
            </a:endParaRPr>
          </a:p>
          <a:p>
            <a:pPr marL="358775" indent="-358775">
              <a:buFont typeface="+mj-lt"/>
              <a:buAutoNum type="romanUcPeriod"/>
            </a:pPr>
            <a:r>
              <a:rPr lang="de-DE" sz="2000" b="1" dirty="0">
                <a:solidFill>
                  <a:schemeClr val="bg1">
                    <a:lumMod val="75000"/>
                  </a:schemeClr>
                </a:solidFill>
                <a:latin typeface="Arial Narrow" panose="020B0606020202030204" pitchFamily="34" charset="0"/>
              </a:rPr>
              <a:t>Vorhaben nach dem Koalitionsvertrag                                                                         für die 19. Legislaturperiode</a:t>
            </a:r>
          </a:p>
          <a:p>
            <a:pPr marL="358775" indent="-358775">
              <a:buFont typeface="+mj-lt"/>
              <a:buAutoNum type="romanUcPeriod"/>
            </a:pPr>
            <a:endParaRPr lang="de-DE" sz="2000" b="1" dirty="0">
              <a:solidFill>
                <a:schemeClr val="bg1">
                  <a:lumMod val="75000"/>
                </a:schemeClr>
              </a:solidFill>
              <a:latin typeface="Arial Narrow" panose="020B0606020202030204" pitchFamily="34" charset="0"/>
            </a:endParaRPr>
          </a:p>
          <a:p>
            <a:pPr marL="358775" indent="-358775">
              <a:buFont typeface="+mj-lt"/>
              <a:buAutoNum type="romanUcPeriod"/>
            </a:pPr>
            <a:endParaRPr lang="de-DE" sz="2000" b="1" dirty="0">
              <a:solidFill>
                <a:schemeClr val="bg1">
                  <a:lumMod val="75000"/>
                </a:schemeClr>
              </a:solidFill>
              <a:latin typeface="Arial Narrow" panose="020B0606020202030204" pitchFamily="34" charset="0"/>
            </a:endParaRPr>
          </a:p>
          <a:p>
            <a:pPr marL="358775" indent="-358775">
              <a:buFont typeface="+mj-lt"/>
              <a:buAutoNum type="romanUcPeriod"/>
            </a:pPr>
            <a:r>
              <a:rPr lang="de-DE" sz="2000" b="1" dirty="0">
                <a:solidFill>
                  <a:schemeClr val="bg1">
                    <a:lumMod val="75000"/>
                  </a:schemeClr>
                </a:solidFill>
                <a:latin typeface="Arial Narrow" panose="020B0606020202030204" pitchFamily="34" charset="0"/>
              </a:rPr>
              <a:t>Schlussworte</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4437112"/>
            <a:ext cx="1619672" cy="1735363"/>
          </a:xfrm>
          <a:prstGeom prst="rect">
            <a:avLst/>
          </a:prstGeom>
        </p:spPr>
      </p:pic>
    </p:spTree>
    <p:extLst>
      <p:ext uri="{BB962C8B-B14F-4D97-AF65-F5344CB8AC3E}">
        <p14:creationId xmlns:p14="http://schemas.microsoft.com/office/powerpoint/2010/main" val="1903858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1524000" y="764704"/>
            <a:ext cx="7313002" cy="353943"/>
          </a:xfrm>
        </p:spPr>
        <p:txBody>
          <a:bodyPr/>
          <a:lstStyle/>
          <a:p>
            <a:r>
              <a:rPr lang="de-DE" dirty="0"/>
              <a:t>Gliederung</a:t>
            </a:r>
          </a:p>
        </p:txBody>
      </p:sp>
      <p:sp>
        <p:nvSpPr>
          <p:cNvPr id="5" name="Textplatzhalter 4"/>
          <p:cNvSpPr>
            <a:spLocks noGrp="1"/>
          </p:cNvSpPr>
          <p:nvPr>
            <p:ph type="body" idx="11"/>
          </p:nvPr>
        </p:nvSpPr>
        <p:spPr>
          <a:xfrm>
            <a:off x="1524000" y="2151144"/>
            <a:ext cx="5297424" cy="3385542"/>
          </a:xfrm>
        </p:spPr>
        <p:txBody>
          <a:bodyPr/>
          <a:lstStyle/>
          <a:p>
            <a:pPr marL="357188" indent="-357188">
              <a:buFont typeface="+mj-lt"/>
              <a:buAutoNum type="romanUcPeriod"/>
            </a:pPr>
            <a:r>
              <a:rPr lang="de-DE" sz="2000" b="1" dirty="0">
                <a:solidFill>
                  <a:schemeClr val="bg1">
                    <a:lumMod val="75000"/>
                  </a:schemeClr>
                </a:solidFill>
                <a:latin typeface="Arial Narrow" panose="020B0606020202030204" pitchFamily="34" charset="0"/>
              </a:rPr>
              <a:t>Ausgangslage</a:t>
            </a:r>
          </a:p>
          <a:p>
            <a:pPr marL="358775" indent="-358775">
              <a:buFont typeface="+mj-lt"/>
              <a:buAutoNum type="romanUcPeriod"/>
            </a:pPr>
            <a:endParaRPr lang="de-DE" sz="2000" b="1" dirty="0">
              <a:solidFill>
                <a:schemeClr val="accent1">
                  <a:lumMod val="50000"/>
                </a:schemeClr>
              </a:solidFill>
              <a:latin typeface="Arial Narrow" panose="020B0606020202030204" pitchFamily="34" charset="0"/>
            </a:endParaRPr>
          </a:p>
          <a:p>
            <a:pPr marL="358775" indent="-358775">
              <a:buFont typeface="+mj-lt"/>
              <a:buAutoNum type="romanUcPeriod"/>
            </a:pPr>
            <a:endParaRPr lang="de-DE" sz="2000" b="1" dirty="0">
              <a:solidFill>
                <a:schemeClr val="accent1">
                  <a:lumMod val="50000"/>
                </a:schemeClr>
              </a:solidFill>
              <a:latin typeface="Arial Narrow" panose="020B0606020202030204" pitchFamily="34" charset="0"/>
            </a:endParaRPr>
          </a:p>
          <a:p>
            <a:pPr marL="358775" indent="-358775">
              <a:buFont typeface="+mj-lt"/>
              <a:buAutoNum type="romanUcPeriod"/>
            </a:pPr>
            <a:r>
              <a:rPr lang="de-DE" sz="2000" b="1" dirty="0">
                <a:solidFill>
                  <a:schemeClr val="bg1">
                    <a:lumMod val="75000"/>
                  </a:schemeClr>
                </a:solidFill>
                <a:latin typeface="Arial Narrow" panose="020B0606020202030204" pitchFamily="34" charset="0"/>
              </a:rPr>
              <a:t>Reaktion des Gesetzgebers: Verkündete Gesetze</a:t>
            </a:r>
          </a:p>
          <a:p>
            <a:pPr marL="358775" indent="-358775">
              <a:buFont typeface="+mj-lt"/>
              <a:buAutoNum type="romanUcPeriod"/>
            </a:pPr>
            <a:endParaRPr lang="de-DE" sz="2000" b="1" dirty="0">
              <a:solidFill>
                <a:schemeClr val="bg1">
                  <a:lumMod val="75000"/>
                </a:schemeClr>
              </a:solidFill>
              <a:latin typeface="Arial Narrow" panose="020B0606020202030204" pitchFamily="34" charset="0"/>
            </a:endParaRPr>
          </a:p>
          <a:p>
            <a:pPr marL="358775" indent="-358775">
              <a:buFont typeface="+mj-lt"/>
              <a:buAutoNum type="romanUcPeriod"/>
            </a:pPr>
            <a:endParaRPr lang="de-DE" sz="2000" b="1" dirty="0">
              <a:solidFill>
                <a:schemeClr val="bg1">
                  <a:lumMod val="75000"/>
                </a:schemeClr>
              </a:solidFill>
              <a:latin typeface="Arial Narrow" panose="020B0606020202030204" pitchFamily="34" charset="0"/>
            </a:endParaRPr>
          </a:p>
          <a:p>
            <a:pPr marL="358775" indent="-358775">
              <a:buFont typeface="+mj-lt"/>
              <a:buAutoNum type="romanUcPeriod"/>
            </a:pPr>
            <a:r>
              <a:rPr lang="de-DE" sz="2000" b="1" dirty="0">
                <a:solidFill>
                  <a:srgbClr val="265068"/>
                </a:solidFill>
                <a:latin typeface="Arial Narrow" panose="020B0606020202030204" pitchFamily="34" charset="0"/>
              </a:rPr>
              <a:t>Vorhaben nach dem Koalitionsvertrag                                                              für die 19. Legislaturperiode</a:t>
            </a:r>
          </a:p>
          <a:p>
            <a:pPr marL="358775" indent="-358775">
              <a:buFont typeface="+mj-lt"/>
              <a:buAutoNum type="romanUcPeriod"/>
            </a:pPr>
            <a:endParaRPr lang="de-DE" sz="2000" b="1" dirty="0">
              <a:solidFill>
                <a:schemeClr val="bg1">
                  <a:lumMod val="75000"/>
                </a:schemeClr>
              </a:solidFill>
              <a:latin typeface="Arial Narrow" panose="020B0606020202030204" pitchFamily="34" charset="0"/>
            </a:endParaRPr>
          </a:p>
          <a:p>
            <a:pPr marL="358775" indent="-358775">
              <a:buFont typeface="+mj-lt"/>
              <a:buAutoNum type="romanUcPeriod"/>
            </a:pPr>
            <a:endParaRPr lang="de-DE" sz="2000" b="1" dirty="0">
              <a:solidFill>
                <a:schemeClr val="bg1">
                  <a:lumMod val="75000"/>
                </a:schemeClr>
              </a:solidFill>
              <a:latin typeface="Arial Narrow" panose="020B0606020202030204" pitchFamily="34" charset="0"/>
            </a:endParaRPr>
          </a:p>
          <a:p>
            <a:pPr marL="358775" indent="-358775">
              <a:buFont typeface="+mj-lt"/>
              <a:buAutoNum type="romanUcPeriod"/>
            </a:pPr>
            <a:r>
              <a:rPr lang="de-DE" sz="2000" b="1" dirty="0">
                <a:solidFill>
                  <a:schemeClr val="bg1">
                    <a:lumMod val="75000"/>
                  </a:schemeClr>
                </a:solidFill>
                <a:latin typeface="Arial Narrow" panose="020B0606020202030204" pitchFamily="34" charset="0"/>
              </a:rPr>
              <a:t>Schlussworte</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4437112"/>
            <a:ext cx="1619672" cy="1735363"/>
          </a:xfrm>
          <a:prstGeom prst="rect">
            <a:avLst/>
          </a:prstGeom>
        </p:spPr>
      </p:pic>
    </p:spTree>
    <p:extLst>
      <p:ext uri="{BB962C8B-B14F-4D97-AF65-F5344CB8AC3E}">
        <p14:creationId xmlns:p14="http://schemas.microsoft.com/office/powerpoint/2010/main" val="1912520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1524000" y="590968"/>
            <a:ext cx="5181600" cy="707886"/>
          </a:xfrm>
        </p:spPr>
        <p:txBody>
          <a:bodyPr/>
          <a:lstStyle/>
          <a:p>
            <a:r>
              <a:rPr lang="de-DE" b="1" dirty="0"/>
              <a:t>III.  Vorhaben laut Koalitionsvertrag</a:t>
            </a:r>
            <a:br>
              <a:rPr lang="de-DE" b="1" dirty="0"/>
            </a:br>
            <a:r>
              <a:rPr lang="de-DE" b="1" dirty="0"/>
              <a:t>      für die 19. Legislaturperiode</a:t>
            </a:r>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783" b="1466"/>
          <a:stretch/>
        </p:blipFill>
        <p:spPr bwMode="auto">
          <a:xfrm>
            <a:off x="769296" y="2148840"/>
            <a:ext cx="7570032" cy="4151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platzhalter 4"/>
          <p:cNvSpPr txBox="1">
            <a:spLocks/>
          </p:cNvSpPr>
          <p:nvPr/>
        </p:nvSpPr>
        <p:spPr>
          <a:xfrm>
            <a:off x="1037591" y="1677301"/>
            <a:ext cx="7415783" cy="363113"/>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lvl="2">
              <a:lnSpc>
                <a:spcPct val="150000"/>
              </a:lnSpc>
            </a:pPr>
            <a:r>
              <a:rPr lang="de-DE" kern="0" dirty="0">
                <a:solidFill>
                  <a:srgbClr val="244C62"/>
                </a:solidFill>
                <a:latin typeface="Arial Narrow"/>
                <a:cs typeface="Arial Narrow"/>
              </a:rPr>
              <a:t>Anteil der GRV-Renten mit ergänzendem Bezug von Grundsicherung</a:t>
            </a:r>
          </a:p>
        </p:txBody>
      </p:sp>
    </p:spTree>
    <p:extLst>
      <p:ext uri="{BB962C8B-B14F-4D97-AF65-F5344CB8AC3E}">
        <p14:creationId xmlns:p14="http://schemas.microsoft.com/office/powerpoint/2010/main" val="1624665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1524000" y="590968"/>
            <a:ext cx="5181600" cy="707886"/>
          </a:xfrm>
        </p:spPr>
        <p:txBody>
          <a:bodyPr/>
          <a:lstStyle/>
          <a:p>
            <a:r>
              <a:rPr lang="de-DE" b="1" dirty="0"/>
              <a:t>III.  Vorhaben laut Koalitionsvertrag</a:t>
            </a:r>
            <a:br>
              <a:rPr lang="de-DE" b="1" dirty="0"/>
            </a:br>
            <a:r>
              <a:rPr lang="de-DE" b="1" dirty="0"/>
              <a:t>      für die 19. Legislaturperiode</a:t>
            </a:r>
          </a:p>
        </p:txBody>
      </p:sp>
      <p:sp>
        <p:nvSpPr>
          <p:cNvPr id="9" name="Textplatzhalter 4"/>
          <p:cNvSpPr txBox="1">
            <a:spLocks/>
          </p:cNvSpPr>
          <p:nvPr/>
        </p:nvSpPr>
        <p:spPr>
          <a:xfrm>
            <a:off x="1037591" y="1677301"/>
            <a:ext cx="7415783" cy="363113"/>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lvl="2">
              <a:lnSpc>
                <a:spcPct val="150000"/>
              </a:lnSpc>
            </a:pPr>
            <a:r>
              <a:rPr lang="de-DE" kern="0" dirty="0">
                <a:solidFill>
                  <a:srgbClr val="244C62"/>
                </a:solidFill>
                <a:latin typeface="Arial Narrow"/>
                <a:cs typeface="Arial Narrow"/>
              </a:rPr>
              <a:t>Entwicklung Rentenzahlbetrag bei den Erwerbsminderungsrenten</a:t>
            </a:r>
          </a:p>
        </p:txBody>
      </p:sp>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2339996" y="1149489"/>
            <a:ext cx="4160520" cy="6106962"/>
          </a:xfrm>
          <a:prstGeom prst="rect">
            <a:avLst/>
          </a:prstGeom>
        </p:spPr>
      </p:pic>
    </p:spTree>
    <p:extLst>
      <p:ext uri="{BB962C8B-B14F-4D97-AF65-F5344CB8AC3E}">
        <p14:creationId xmlns:p14="http://schemas.microsoft.com/office/powerpoint/2010/main" val="1785157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1524000" y="590968"/>
            <a:ext cx="5181600" cy="707886"/>
          </a:xfrm>
        </p:spPr>
        <p:txBody>
          <a:bodyPr/>
          <a:lstStyle/>
          <a:p>
            <a:r>
              <a:rPr lang="de-DE" b="1" dirty="0"/>
              <a:t>III.  Vorhaben laut Koalitionsvertrag</a:t>
            </a:r>
            <a:br>
              <a:rPr lang="de-DE" b="1" dirty="0"/>
            </a:br>
            <a:r>
              <a:rPr lang="de-DE" b="1" dirty="0"/>
              <a:t>      für die 19. Legislaturperiode</a:t>
            </a:r>
          </a:p>
        </p:txBody>
      </p:sp>
      <p:sp>
        <p:nvSpPr>
          <p:cNvPr id="9" name="Textplatzhalter 4"/>
          <p:cNvSpPr txBox="1">
            <a:spLocks/>
          </p:cNvSpPr>
          <p:nvPr/>
        </p:nvSpPr>
        <p:spPr>
          <a:xfrm>
            <a:off x="1037591" y="1768741"/>
            <a:ext cx="7415783" cy="523220"/>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lvl="2"/>
            <a:r>
              <a:rPr lang="de-DE" kern="0" dirty="0">
                <a:solidFill>
                  <a:srgbClr val="244C62"/>
                </a:solidFill>
                <a:latin typeface="Arial Narrow"/>
                <a:cs typeface="Arial Narrow"/>
              </a:rPr>
              <a:t>Die Zurechnungszeit in der RV: Notwendiges Plus bei Erwerbsminderung </a:t>
            </a:r>
          </a:p>
          <a:p>
            <a:pPr marL="0" lvl="2"/>
            <a:r>
              <a:rPr lang="de-DE" sz="1600" kern="0" dirty="0">
                <a:solidFill>
                  <a:srgbClr val="244C62"/>
                </a:solidFill>
                <a:latin typeface="Arial Narrow"/>
                <a:cs typeface="Arial Narrow"/>
              </a:rPr>
              <a:t>(Rentenzugänge 2014 bis 2031)</a:t>
            </a: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148497" y="2359228"/>
            <a:ext cx="6916511" cy="3939890"/>
          </a:xfrm>
          <a:prstGeom prst="rect">
            <a:avLst/>
          </a:prstGeom>
          <a:solidFill>
            <a:srgbClr val="FF3300"/>
          </a:solidFill>
          <a:ln>
            <a:noFill/>
          </a:ln>
        </p:spPr>
      </p:pic>
    </p:spTree>
    <p:extLst>
      <p:ext uri="{BB962C8B-B14F-4D97-AF65-F5344CB8AC3E}">
        <p14:creationId xmlns:p14="http://schemas.microsoft.com/office/powerpoint/2010/main" val="1204918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1524000" y="590968"/>
            <a:ext cx="5181600" cy="707886"/>
          </a:xfrm>
        </p:spPr>
        <p:txBody>
          <a:bodyPr/>
          <a:lstStyle/>
          <a:p>
            <a:r>
              <a:rPr lang="de-DE" b="1" dirty="0"/>
              <a:t>III.  Vorhaben laut Koalitionsvertrag</a:t>
            </a:r>
            <a:br>
              <a:rPr lang="de-DE" b="1" dirty="0"/>
            </a:br>
            <a:r>
              <a:rPr lang="de-DE" b="1" dirty="0"/>
              <a:t>      für die 19. Legislaturperiode</a:t>
            </a:r>
          </a:p>
        </p:txBody>
      </p:sp>
      <p:sp>
        <p:nvSpPr>
          <p:cNvPr id="9" name="Textplatzhalter 4"/>
          <p:cNvSpPr txBox="1">
            <a:spLocks/>
          </p:cNvSpPr>
          <p:nvPr/>
        </p:nvSpPr>
        <p:spPr>
          <a:xfrm>
            <a:off x="1037591" y="1677301"/>
            <a:ext cx="7415783" cy="363113"/>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lvl="2">
              <a:lnSpc>
                <a:spcPct val="150000"/>
              </a:lnSpc>
            </a:pPr>
            <a:r>
              <a:rPr lang="de-DE" kern="0" dirty="0">
                <a:solidFill>
                  <a:srgbClr val="244C62"/>
                </a:solidFill>
                <a:latin typeface="Arial Narrow"/>
                <a:cs typeface="Arial Narrow"/>
              </a:rPr>
              <a:t>Modellrechnung:* Rentenhöhe EM-Rente 2018</a:t>
            </a: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6" t="15038" r="1283" b="1118"/>
          <a:stretch/>
        </p:blipFill>
        <p:spPr bwMode="auto">
          <a:xfrm>
            <a:off x="772414" y="2097800"/>
            <a:ext cx="7466330" cy="4174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p:cNvSpPr txBox="1"/>
          <p:nvPr/>
        </p:nvSpPr>
        <p:spPr>
          <a:xfrm>
            <a:off x="-89246" y="5811119"/>
            <a:ext cx="9050366" cy="461665"/>
          </a:xfrm>
          <a:prstGeom prst="rect">
            <a:avLst/>
          </a:prstGeom>
          <a:solidFill>
            <a:schemeClr val="bg1"/>
          </a:solidFill>
        </p:spPr>
        <p:txBody>
          <a:bodyPr wrap="square" rtlCol="0">
            <a:spAutoFit/>
          </a:bodyPr>
          <a:lstStyle/>
          <a:p>
            <a:r>
              <a:rPr lang="de-DE" sz="1200" b="1" dirty="0">
                <a:solidFill>
                  <a:schemeClr val="tx1"/>
                </a:solidFill>
              </a:rPr>
              <a:t>	</a:t>
            </a:r>
            <a:r>
              <a:rPr lang="de-DE" sz="1200" b="1" dirty="0"/>
              <a:t>               </a:t>
            </a:r>
            <a:r>
              <a:rPr lang="de-DE" sz="1200" b="1" dirty="0">
                <a:solidFill>
                  <a:schemeClr val="tx1"/>
                </a:solidFill>
              </a:rPr>
              <a:t>ohne Rentenpaket 2014	</a:t>
            </a:r>
            <a:r>
              <a:rPr lang="de-DE" sz="1200" b="1" dirty="0"/>
              <a:t>                    </a:t>
            </a:r>
            <a:r>
              <a:rPr lang="de-DE" sz="1200" b="1" dirty="0">
                <a:solidFill>
                  <a:schemeClr val="tx1"/>
                </a:solidFill>
              </a:rPr>
              <a:t>bisher	</a:t>
            </a:r>
            <a:r>
              <a:rPr lang="de-DE" sz="1200" b="1" dirty="0"/>
              <a:t>	          </a:t>
            </a:r>
            <a:r>
              <a:rPr lang="de-DE" sz="1200" b="1" dirty="0">
                <a:solidFill>
                  <a:schemeClr val="tx1"/>
                </a:solidFill>
              </a:rPr>
              <a:t>2018 </a:t>
            </a:r>
          </a:p>
          <a:p>
            <a:r>
              <a:rPr lang="de-DE" sz="1200" b="1" dirty="0">
                <a:solidFill>
                  <a:schemeClr val="tx1"/>
                </a:solidFill>
              </a:rPr>
              <a:t>					</a:t>
            </a:r>
            <a:r>
              <a:rPr lang="de-DE" sz="1200" b="1" dirty="0"/>
              <a:t>                    </a:t>
            </a:r>
            <a:r>
              <a:rPr lang="de-DE" sz="1200" b="1" dirty="0">
                <a:solidFill>
                  <a:schemeClr val="tx1"/>
                </a:solidFill>
              </a:rPr>
              <a:t>RV Leistungsverbesserungs- und Stabilisierungsgesetz </a:t>
            </a:r>
          </a:p>
        </p:txBody>
      </p:sp>
    </p:spTree>
    <p:extLst>
      <p:ext uri="{BB962C8B-B14F-4D97-AF65-F5344CB8AC3E}">
        <p14:creationId xmlns:p14="http://schemas.microsoft.com/office/powerpoint/2010/main" val="4081426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1524000" y="590968"/>
            <a:ext cx="5181600" cy="707886"/>
          </a:xfrm>
        </p:spPr>
        <p:txBody>
          <a:bodyPr/>
          <a:lstStyle/>
          <a:p>
            <a:r>
              <a:rPr lang="de-DE" b="1" dirty="0"/>
              <a:t>III.  Vorhaben laut Koalitionsvertrag</a:t>
            </a:r>
            <a:br>
              <a:rPr lang="de-DE" b="1" dirty="0"/>
            </a:br>
            <a:r>
              <a:rPr lang="de-DE" b="1" dirty="0"/>
              <a:t>      für die 19. Legislaturperiode</a:t>
            </a:r>
          </a:p>
        </p:txBody>
      </p:sp>
      <p:sp>
        <p:nvSpPr>
          <p:cNvPr id="9" name="Textplatzhalter 4"/>
          <p:cNvSpPr txBox="1">
            <a:spLocks/>
          </p:cNvSpPr>
          <p:nvPr/>
        </p:nvSpPr>
        <p:spPr>
          <a:xfrm>
            <a:off x="1037591" y="1677301"/>
            <a:ext cx="7415783" cy="830997"/>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lvl="2">
              <a:lnSpc>
                <a:spcPct val="150000"/>
              </a:lnSpc>
            </a:pPr>
            <a:r>
              <a:rPr lang="de-DE" kern="0" dirty="0">
                <a:solidFill>
                  <a:srgbClr val="244C62"/>
                </a:solidFill>
                <a:latin typeface="Arial Narrow"/>
                <a:cs typeface="Arial Narrow"/>
              </a:rPr>
              <a:t>Besserstellung gegenüber Personen mit vergleichbarer Altersrente?</a:t>
            </a:r>
          </a:p>
          <a:p>
            <a:pPr marL="0" lvl="2">
              <a:lnSpc>
                <a:spcPct val="150000"/>
              </a:lnSpc>
            </a:pPr>
            <a:r>
              <a:rPr lang="de-DE" b="1" kern="0" dirty="0">
                <a:solidFill>
                  <a:srgbClr val="244C62"/>
                </a:solidFill>
                <a:latin typeface="Arial Narrow"/>
                <a:cs typeface="Arial Narrow"/>
              </a:rPr>
              <a:t>Altersrenten und EM-Rente bei Rentenzugang mit 63,5 Jahren*</a:t>
            </a: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37591" y="2653436"/>
            <a:ext cx="7049968" cy="3366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p:cNvSpPr txBox="1"/>
          <p:nvPr/>
        </p:nvSpPr>
        <p:spPr>
          <a:xfrm>
            <a:off x="881129" y="6020143"/>
            <a:ext cx="8640960" cy="276999"/>
          </a:xfrm>
          <a:prstGeom prst="rect">
            <a:avLst/>
          </a:prstGeom>
          <a:noFill/>
        </p:spPr>
        <p:txBody>
          <a:bodyPr wrap="square" rtlCol="0">
            <a:spAutoFit/>
          </a:bodyPr>
          <a:lstStyle/>
          <a:p>
            <a:r>
              <a:rPr lang="de-DE" sz="1200" dirty="0">
                <a:solidFill>
                  <a:srgbClr val="265068"/>
                </a:solidFill>
                <a:latin typeface="Arial Narrow" panose="020B0606020202030204" pitchFamily="34" charset="0"/>
              </a:rPr>
              <a:t>* Versicherter, geb. Januar 1955, Durchschnittsverdiener seit 20. Lebensjahr, Rentenbeginn mit 63 Jahren, 6 Monaten im August 2018</a:t>
            </a:r>
          </a:p>
        </p:txBody>
      </p:sp>
    </p:spTree>
    <p:extLst>
      <p:ext uri="{BB962C8B-B14F-4D97-AF65-F5344CB8AC3E}">
        <p14:creationId xmlns:p14="http://schemas.microsoft.com/office/powerpoint/2010/main" val="2393803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4"/>
          <p:cNvSpPr txBox="1">
            <a:spLocks/>
          </p:cNvSpPr>
          <p:nvPr/>
        </p:nvSpPr>
        <p:spPr>
          <a:xfrm>
            <a:off x="1037591" y="1677301"/>
            <a:ext cx="7415783" cy="402931"/>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lvl="2">
              <a:lnSpc>
                <a:spcPct val="150000"/>
              </a:lnSpc>
            </a:pPr>
            <a:r>
              <a:rPr lang="de-DE" sz="2000" b="1" kern="0" dirty="0">
                <a:solidFill>
                  <a:srgbClr val="244C62"/>
                </a:solidFill>
                <a:latin typeface="Arial Narrow"/>
                <a:cs typeface="Arial Narrow"/>
              </a:rPr>
              <a:t>Einführung einer säulenübergreifenden Renteninformation</a:t>
            </a:r>
          </a:p>
        </p:txBody>
      </p:sp>
      <p:sp>
        <p:nvSpPr>
          <p:cNvPr id="5" name="Textplatzhalter 4"/>
          <p:cNvSpPr txBox="1">
            <a:spLocks/>
          </p:cNvSpPr>
          <p:nvPr/>
        </p:nvSpPr>
        <p:spPr>
          <a:xfrm>
            <a:off x="1229152" y="2314708"/>
            <a:ext cx="7475936" cy="3527119"/>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90000"/>
              </a:lnSpc>
            </a:pPr>
            <a:r>
              <a:rPr lang="de-DE" sz="2000" b="1" dirty="0">
                <a:solidFill>
                  <a:srgbClr val="083163"/>
                </a:solidFill>
              </a:rPr>
              <a:t>Mit der säulenübergreifenden Renteninformation erhalten die Versicherten Informationen aus allen drei Säulen und können möglichen Handlungsbedarf ersehen.</a:t>
            </a:r>
          </a:p>
          <a:p>
            <a:pPr marL="285750" indent="-285750">
              <a:lnSpc>
                <a:spcPct val="90000"/>
              </a:lnSpc>
              <a:buFont typeface="Wingdings" panose="05000000000000000000" pitchFamily="2" charset="2"/>
              <a:buChar char="Ø"/>
            </a:pPr>
            <a:endParaRPr lang="de-DE" sz="2000" dirty="0">
              <a:solidFill>
                <a:srgbClr val="083163"/>
              </a:solidFill>
            </a:endParaRPr>
          </a:p>
          <a:p>
            <a:pPr>
              <a:lnSpc>
                <a:spcPct val="125000"/>
              </a:lnSpc>
            </a:pPr>
            <a:r>
              <a:rPr lang="de-DE" sz="2000" dirty="0">
                <a:solidFill>
                  <a:srgbClr val="083163"/>
                </a:solidFill>
              </a:rPr>
              <a:t>Die Deutsche Rentenversicherung und die übrigen Säulen der Alterssicherung sind hierüber bereits im Gespräch. Für die angemessene Versorgung im Alter und bei Erwerbsminderung sind die Leistungen aus allen Säulen der Alterssicherung wichtig. Eine umfassende und vergleichbare Renteninformation aus allen drei Säulen würde den Bürgern die bestmögliche Information für eine sachgerechte Entscheidung über ihre individuelle Altersabsicherung liefern. </a:t>
            </a:r>
          </a:p>
        </p:txBody>
      </p:sp>
      <p:sp>
        <p:nvSpPr>
          <p:cNvPr id="6" name="Titel 1"/>
          <p:cNvSpPr>
            <a:spLocks noGrp="1"/>
          </p:cNvSpPr>
          <p:nvPr>
            <p:ph type="title"/>
          </p:nvPr>
        </p:nvSpPr>
        <p:spPr>
          <a:xfrm>
            <a:off x="1524000" y="590968"/>
            <a:ext cx="5181600" cy="707886"/>
          </a:xfrm>
        </p:spPr>
        <p:txBody>
          <a:bodyPr/>
          <a:lstStyle/>
          <a:p>
            <a:r>
              <a:rPr lang="de-DE" b="1" dirty="0"/>
              <a:t>III.  Vorhaben laut Koalitionsvertrag</a:t>
            </a:r>
            <a:br>
              <a:rPr lang="de-DE" b="1" dirty="0"/>
            </a:br>
            <a:r>
              <a:rPr lang="de-DE" b="1" dirty="0"/>
              <a:t>      für die 19. Legislaturperiode</a:t>
            </a:r>
          </a:p>
        </p:txBody>
      </p:sp>
    </p:spTree>
    <p:extLst>
      <p:ext uri="{BB962C8B-B14F-4D97-AF65-F5344CB8AC3E}">
        <p14:creationId xmlns:p14="http://schemas.microsoft.com/office/powerpoint/2010/main" val="3890672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4"/>
          <p:cNvSpPr txBox="1">
            <a:spLocks/>
          </p:cNvSpPr>
          <p:nvPr/>
        </p:nvSpPr>
        <p:spPr>
          <a:xfrm>
            <a:off x="1037591" y="1677301"/>
            <a:ext cx="7415783" cy="402931"/>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lvl="2">
              <a:lnSpc>
                <a:spcPct val="150000"/>
              </a:lnSpc>
            </a:pPr>
            <a:r>
              <a:rPr lang="de-DE" sz="2000" b="1" kern="0" dirty="0">
                <a:solidFill>
                  <a:srgbClr val="244C62"/>
                </a:solidFill>
                <a:latin typeface="Arial Narrow"/>
                <a:cs typeface="Arial Narrow"/>
              </a:rPr>
              <a:t>Altersvorsorgepflicht für alle Selbstständigen</a:t>
            </a:r>
          </a:p>
        </p:txBody>
      </p:sp>
      <p:sp>
        <p:nvSpPr>
          <p:cNvPr id="5" name="Textplatzhalter 4"/>
          <p:cNvSpPr txBox="1">
            <a:spLocks/>
          </p:cNvSpPr>
          <p:nvPr/>
        </p:nvSpPr>
        <p:spPr>
          <a:xfrm>
            <a:off x="1229152" y="2314708"/>
            <a:ext cx="7475936" cy="3891835"/>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342900" indent="-342900">
              <a:lnSpc>
                <a:spcPct val="90000"/>
              </a:lnSpc>
              <a:buFont typeface="Wingdings" panose="05000000000000000000" pitchFamily="2" charset="2"/>
              <a:buChar char="§"/>
            </a:pPr>
            <a:r>
              <a:rPr lang="de-DE" b="1" dirty="0">
                <a:solidFill>
                  <a:srgbClr val="083163"/>
                </a:solidFill>
              </a:rPr>
              <a:t>Wahlrecht zwischen gesetzlicher Rentenversicherung und andere geeignete insolvenzsichere Vorsorgearten</a:t>
            </a:r>
          </a:p>
          <a:p>
            <a:pPr>
              <a:lnSpc>
                <a:spcPct val="90000"/>
              </a:lnSpc>
            </a:pPr>
            <a:endParaRPr lang="de-DE" sz="1000" b="1" dirty="0">
              <a:solidFill>
                <a:srgbClr val="083163"/>
              </a:solidFill>
            </a:endParaRPr>
          </a:p>
          <a:p>
            <a:pPr marL="342900" indent="-342900">
              <a:lnSpc>
                <a:spcPct val="90000"/>
              </a:lnSpc>
              <a:buFont typeface="Wingdings" panose="05000000000000000000" pitchFamily="2" charset="2"/>
              <a:buChar char="§"/>
            </a:pPr>
            <a:r>
              <a:rPr lang="de-DE" b="1" dirty="0">
                <a:solidFill>
                  <a:srgbClr val="083163"/>
                </a:solidFill>
              </a:rPr>
              <a:t>Reduzierung der Mindestkrankenversicherungsbeiträge für kleine Selbständige</a:t>
            </a:r>
          </a:p>
          <a:p>
            <a:pPr marL="285750" indent="-285750">
              <a:lnSpc>
                <a:spcPct val="90000"/>
              </a:lnSpc>
              <a:buFont typeface="Wingdings" panose="05000000000000000000" pitchFamily="2" charset="2"/>
              <a:buChar char="Ø"/>
            </a:pPr>
            <a:endParaRPr lang="de-DE" sz="2000" dirty="0">
              <a:solidFill>
                <a:srgbClr val="083163"/>
              </a:solidFill>
            </a:endParaRPr>
          </a:p>
          <a:p>
            <a:pPr>
              <a:lnSpc>
                <a:spcPct val="90000"/>
              </a:lnSpc>
            </a:pPr>
            <a:r>
              <a:rPr lang="de-DE" dirty="0">
                <a:solidFill>
                  <a:srgbClr val="083163"/>
                </a:solidFill>
              </a:rPr>
              <a:t>Nach den Daten der Rentenversicherung ist das Risiko von Selbständigen, im Alter auf Grundsicherung angewiesen zu sein, doppelt so hoch wie bei abhängig Beschäftigten. Die vereinbarte verpflichtende Absicherung von Selbstständigen und die damit verbundene „</a:t>
            </a:r>
            <a:r>
              <a:rPr lang="de-DE" dirty="0" err="1">
                <a:solidFill>
                  <a:srgbClr val="083163"/>
                </a:solidFill>
              </a:rPr>
              <a:t>Opt</a:t>
            </a:r>
            <a:r>
              <a:rPr lang="de-DE" dirty="0">
                <a:solidFill>
                  <a:srgbClr val="083163"/>
                </a:solidFill>
              </a:rPr>
              <a:t>-out-Lösung“ ist eine Möglichkeit, auf diese Situation zu reagieren. Die Rentenversicherung hat hier ein gutes Paket zu bieten: Wer bei der Rentenversicherung Beiträge zahlt, erhält neben der Rentenzahlung im Alter etwa auch Reha-Leistungen und ist im Fall der Erwerbsminderung ebenfalls abgesichert. Die in der Vereinbarung zwischen Union und SPD angesprochenen „anderen geeigneten insolvenzsicheren Vorsorgearten“ sollten vergleichbare Leistungen wie die Rentenversicherung vorsehen. Zu den Auswirkungen der Absicherung der Selbständigen können aufgrund fehlender Daten sowie fehlender Spezifikation des Modells keine Berechnungen erstellt werden.</a:t>
            </a:r>
          </a:p>
        </p:txBody>
      </p:sp>
      <p:sp>
        <p:nvSpPr>
          <p:cNvPr id="6" name="Titel 1"/>
          <p:cNvSpPr>
            <a:spLocks noGrp="1"/>
          </p:cNvSpPr>
          <p:nvPr>
            <p:ph type="title"/>
          </p:nvPr>
        </p:nvSpPr>
        <p:spPr>
          <a:xfrm>
            <a:off x="1524000" y="590968"/>
            <a:ext cx="5181600" cy="707886"/>
          </a:xfrm>
        </p:spPr>
        <p:txBody>
          <a:bodyPr/>
          <a:lstStyle/>
          <a:p>
            <a:r>
              <a:rPr lang="de-DE" b="1" dirty="0"/>
              <a:t>III.  Vorhaben laut Koalitionsvertrag</a:t>
            </a:r>
            <a:br>
              <a:rPr lang="de-DE" b="1" dirty="0"/>
            </a:br>
            <a:r>
              <a:rPr lang="de-DE" b="1" dirty="0"/>
              <a:t>      für die 19. Legislaturperiode</a:t>
            </a:r>
          </a:p>
        </p:txBody>
      </p:sp>
    </p:spTree>
    <p:extLst>
      <p:ext uri="{BB962C8B-B14F-4D97-AF65-F5344CB8AC3E}">
        <p14:creationId xmlns:p14="http://schemas.microsoft.com/office/powerpoint/2010/main" val="2863695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4"/>
          <p:cNvSpPr txBox="1">
            <a:spLocks/>
          </p:cNvSpPr>
          <p:nvPr/>
        </p:nvSpPr>
        <p:spPr>
          <a:xfrm>
            <a:off x="1037591" y="1677301"/>
            <a:ext cx="7415783" cy="402931"/>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lvl="2">
              <a:lnSpc>
                <a:spcPct val="150000"/>
              </a:lnSpc>
            </a:pPr>
            <a:r>
              <a:rPr lang="de-DE" sz="2000" b="1" kern="0" dirty="0">
                <a:solidFill>
                  <a:srgbClr val="244C62"/>
                </a:solidFill>
                <a:latin typeface="Arial Narrow"/>
                <a:cs typeface="Arial Narrow"/>
              </a:rPr>
              <a:t>Einführung von Haltelinien</a:t>
            </a:r>
          </a:p>
        </p:txBody>
      </p:sp>
      <p:sp>
        <p:nvSpPr>
          <p:cNvPr id="5" name="Textplatzhalter 4"/>
          <p:cNvSpPr txBox="1">
            <a:spLocks/>
          </p:cNvSpPr>
          <p:nvPr/>
        </p:nvSpPr>
        <p:spPr>
          <a:xfrm>
            <a:off x="1229152" y="2314708"/>
            <a:ext cx="6707840" cy="3693319"/>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342900" indent="-342900">
              <a:lnSpc>
                <a:spcPct val="150000"/>
              </a:lnSpc>
              <a:buFont typeface="Wingdings" panose="05000000000000000000" pitchFamily="2" charset="2"/>
              <a:buChar char="Ø"/>
            </a:pPr>
            <a:r>
              <a:rPr lang="de-DE" sz="2000" dirty="0">
                <a:solidFill>
                  <a:srgbClr val="083163"/>
                </a:solidFill>
              </a:rPr>
              <a:t>Festlegung von Leitplanken ist nicht die entscheidende Antwort auf die Frage nach der Vermeidung von Altersarmut</a:t>
            </a:r>
          </a:p>
          <a:p>
            <a:pPr marL="342900" indent="-342900">
              <a:lnSpc>
                <a:spcPct val="150000"/>
              </a:lnSpc>
              <a:buFont typeface="Wingdings" panose="05000000000000000000" pitchFamily="2" charset="2"/>
              <a:buChar char="Ø"/>
            </a:pPr>
            <a:endParaRPr lang="de-DE" sz="2000" dirty="0">
              <a:solidFill>
                <a:srgbClr val="083163"/>
              </a:solidFill>
            </a:endParaRPr>
          </a:p>
          <a:p>
            <a:pPr marL="342900" indent="-342900">
              <a:lnSpc>
                <a:spcPct val="150000"/>
              </a:lnSpc>
              <a:buFont typeface="Wingdings" panose="05000000000000000000" pitchFamily="2" charset="2"/>
              <a:buChar char="Ø"/>
            </a:pPr>
            <a:r>
              <a:rPr lang="de-DE" sz="2000" dirty="0">
                <a:solidFill>
                  <a:srgbClr val="083163"/>
                </a:solidFill>
              </a:rPr>
              <a:t>Altersarmut ist häufig auf konkret benennbare Ursachen zurückzuführen</a:t>
            </a:r>
          </a:p>
          <a:p>
            <a:pPr marL="342900" indent="-342900">
              <a:lnSpc>
                <a:spcPct val="150000"/>
              </a:lnSpc>
              <a:buFont typeface="Wingdings" panose="05000000000000000000" pitchFamily="2" charset="2"/>
              <a:buChar char="Ø"/>
            </a:pPr>
            <a:endParaRPr lang="de-DE" sz="2000" dirty="0">
              <a:solidFill>
                <a:srgbClr val="083163"/>
              </a:solidFill>
            </a:endParaRPr>
          </a:p>
          <a:p>
            <a:pPr marL="342900" indent="-342900">
              <a:lnSpc>
                <a:spcPct val="150000"/>
              </a:lnSpc>
              <a:buFont typeface="Wingdings" panose="05000000000000000000" pitchFamily="2" charset="2"/>
              <a:buChar char="Ø"/>
            </a:pPr>
            <a:r>
              <a:rPr lang="de-DE" sz="2000" dirty="0">
                <a:solidFill>
                  <a:srgbClr val="083163"/>
                </a:solidFill>
              </a:rPr>
              <a:t>Zur Vermeidung von Altersarmut bedarf es gezielter, ursachengerechter Ansätze</a:t>
            </a:r>
          </a:p>
        </p:txBody>
      </p:sp>
      <p:sp>
        <p:nvSpPr>
          <p:cNvPr id="6" name="Titel 1"/>
          <p:cNvSpPr>
            <a:spLocks noGrp="1"/>
          </p:cNvSpPr>
          <p:nvPr>
            <p:ph type="title"/>
          </p:nvPr>
        </p:nvSpPr>
        <p:spPr>
          <a:xfrm>
            <a:off x="1524000" y="590968"/>
            <a:ext cx="5181600" cy="707886"/>
          </a:xfrm>
        </p:spPr>
        <p:txBody>
          <a:bodyPr/>
          <a:lstStyle/>
          <a:p>
            <a:r>
              <a:rPr lang="de-DE" b="1" dirty="0"/>
              <a:t>III.  Vorhaben laut Koalitionsvertrag</a:t>
            </a:r>
            <a:br>
              <a:rPr lang="de-DE" b="1" dirty="0"/>
            </a:br>
            <a:r>
              <a:rPr lang="de-DE" b="1" dirty="0"/>
              <a:t>      für die 19. Legislaturperiode</a:t>
            </a:r>
          </a:p>
        </p:txBody>
      </p:sp>
    </p:spTree>
    <p:extLst>
      <p:ext uri="{BB962C8B-B14F-4D97-AF65-F5344CB8AC3E}">
        <p14:creationId xmlns:p14="http://schemas.microsoft.com/office/powerpoint/2010/main" val="7784756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4"/>
          <p:cNvSpPr txBox="1">
            <a:spLocks/>
          </p:cNvSpPr>
          <p:nvPr/>
        </p:nvSpPr>
        <p:spPr>
          <a:xfrm>
            <a:off x="1001015" y="1750453"/>
            <a:ext cx="5876165" cy="615553"/>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lvl="2"/>
            <a:r>
              <a:rPr lang="de-DE" sz="2000" b="1" kern="0" dirty="0">
                <a:solidFill>
                  <a:srgbClr val="244C62"/>
                </a:solidFill>
                <a:latin typeface="Arial Narrow"/>
                <a:cs typeface="Arial Narrow"/>
              </a:rPr>
              <a:t>Analyse möglicher Ursachen steigender Armut im Alter bzw. fehlender Lebensstandardsicherung</a:t>
            </a:r>
          </a:p>
        </p:txBody>
      </p:sp>
      <p:sp>
        <p:nvSpPr>
          <p:cNvPr id="6" name="Titel 1"/>
          <p:cNvSpPr>
            <a:spLocks noGrp="1"/>
          </p:cNvSpPr>
          <p:nvPr>
            <p:ph type="title"/>
          </p:nvPr>
        </p:nvSpPr>
        <p:spPr>
          <a:xfrm>
            <a:off x="1524000" y="590968"/>
            <a:ext cx="5181600" cy="707886"/>
          </a:xfrm>
        </p:spPr>
        <p:txBody>
          <a:bodyPr/>
          <a:lstStyle/>
          <a:p>
            <a:r>
              <a:rPr lang="de-DE" b="1" dirty="0"/>
              <a:t>III.  Vorhaben laut Koalitionsvertrag</a:t>
            </a:r>
            <a:br>
              <a:rPr lang="de-DE" b="1" dirty="0"/>
            </a:br>
            <a:r>
              <a:rPr lang="de-DE" b="1" dirty="0"/>
              <a:t>      für die 19. Legislaturperiode</a:t>
            </a:r>
          </a:p>
        </p:txBody>
      </p:sp>
      <p:grpSp>
        <p:nvGrpSpPr>
          <p:cNvPr id="8" name="Group 2"/>
          <p:cNvGrpSpPr>
            <a:grpSpLocks/>
          </p:cNvGrpSpPr>
          <p:nvPr/>
        </p:nvGrpSpPr>
        <p:grpSpPr bwMode="auto">
          <a:xfrm>
            <a:off x="448056" y="1713877"/>
            <a:ext cx="8522208" cy="4435725"/>
            <a:chOff x="113" y="480"/>
            <a:chExt cx="5488" cy="3631"/>
          </a:xfrm>
        </p:grpSpPr>
        <p:sp>
          <p:nvSpPr>
            <p:cNvPr id="10" name="Text Box 4"/>
            <p:cNvSpPr txBox="1">
              <a:spLocks noChangeArrowheads="1"/>
            </p:cNvSpPr>
            <p:nvPr/>
          </p:nvSpPr>
          <p:spPr bwMode="auto">
            <a:xfrm>
              <a:off x="1384" y="3572"/>
              <a:ext cx="3175" cy="539"/>
            </a:xfrm>
            <a:prstGeom prst="rect">
              <a:avLst/>
            </a:prstGeom>
            <a:solidFill>
              <a:srgbClr val="F9A11E"/>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8" tIns="45704" rIns="91408" bIns="4570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50000"/>
                </a:spcBef>
                <a:spcAft>
                  <a:spcPct val="0"/>
                </a:spcAft>
                <a:defRPr>
                  <a:solidFill>
                    <a:schemeClr val="tx1"/>
                  </a:solidFill>
                  <a:latin typeface="Arial" pitchFamily="34" charset="0"/>
                </a:defRPr>
              </a:lvl6pPr>
              <a:lvl7pPr marL="2971800" indent="-228600" algn="ctr" eaLnBrk="0" fontAlgn="base" hangingPunct="0">
                <a:spcBef>
                  <a:spcPct val="50000"/>
                </a:spcBef>
                <a:spcAft>
                  <a:spcPct val="0"/>
                </a:spcAft>
                <a:defRPr>
                  <a:solidFill>
                    <a:schemeClr val="tx1"/>
                  </a:solidFill>
                  <a:latin typeface="Arial" pitchFamily="34" charset="0"/>
                </a:defRPr>
              </a:lvl7pPr>
              <a:lvl8pPr marL="3429000" indent="-228600" algn="ctr" eaLnBrk="0" fontAlgn="base" hangingPunct="0">
                <a:spcBef>
                  <a:spcPct val="50000"/>
                </a:spcBef>
                <a:spcAft>
                  <a:spcPct val="0"/>
                </a:spcAft>
                <a:defRPr>
                  <a:solidFill>
                    <a:schemeClr val="tx1"/>
                  </a:solidFill>
                  <a:latin typeface="Arial" pitchFamily="34" charset="0"/>
                </a:defRPr>
              </a:lvl8pPr>
              <a:lvl9pPr marL="3886200" indent="-228600" algn="ctr" eaLnBrk="0" fontAlgn="base" hangingPunct="0">
                <a:spcBef>
                  <a:spcPct val="50000"/>
                </a:spcBef>
                <a:spcAft>
                  <a:spcPct val="0"/>
                </a:spcAft>
                <a:defRPr>
                  <a:solidFill>
                    <a:schemeClr val="tx1"/>
                  </a:solidFill>
                  <a:latin typeface="Arial" pitchFamily="34" charset="0"/>
                </a:defRPr>
              </a:lvl9pPr>
            </a:lstStyle>
            <a:p>
              <a:pPr algn="ctr" eaLnBrk="1" hangingPunct="1"/>
              <a:r>
                <a:rPr lang="de-DE" sz="1600" dirty="0">
                  <a:latin typeface="Arial Narrow" panose="020B0606020202030204" pitchFamily="34" charset="0"/>
                  <a:ea typeface="ＭＳ Ｐゴシック" pitchFamily="-124" charset="-128"/>
                </a:rPr>
                <a:t>Ohne ursachengerechtes Gegensteuern:</a:t>
              </a:r>
            </a:p>
            <a:p>
              <a:pPr algn="ctr" eaLnBrk="1" hangingPunct="1">
                <a:spcBef>
                  <a:spcPct val="30000"/>
                </a:spcBef>
              </a:pPr>
              <a:r>
                <a:rPr lang="de-DE" sz="1600" b="1" dirty="0">
                  <a:latin typeface="Arial Narrow" panose="020B0606020202030204" pitchFamily="34" charset="0"/>
                  <a:ea typeface="ＭＳ Ｐゴシック" pitchFamily="-124" charset="-128"/>
                </a:rPr>
                <a:t>Altersarmut könnte zunehmen</a:t>
              </a:r>
            </a:p>
          </p:txBody>
        </p:sp>
        <p:sp>
          <p:nvSpPr>
            <p:cNvPr id="11" name="AutoShape 5"/>
            <p:cNvSpPr>
              <a:spLocks noChangeArrowheads="1"/>
            </p:cNvSpPr>
            <p:nvPr/>
          </p:nvSpPr>
          <p:spPr bwMode="auto">
            <a:xfrm rot="5400000">
              <a:off x="2789" y="3036"/>
              <a:ext cx="363" cy="5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2 w 21600"/>
                <a:gd name="T13" fmla="*/ 5360 h 21600"/>
                <a:gd name="T14" fmla="*/ 17732 w 21600"/>
                <a:gd name="T15" fmla="*/ 16240 h 21600"/>
              </a:gdLst>
              <a:ahLst/>
              <a:cxnLst>
                <a:cxn ang="T8">
                  <a:pos x="T0" y="T1"/>
                </a:cxn>
                <a:cxn ang="T9">
                  <a:pos x="T2" y="T3"/>
                </a:cxn>
                <a:cxn ang="T10">
                  <a:pos x="T4" y="T5"/>
                </a:cxn>
                <a:cxn ang="T11">
                  <a:pos x="T6" y="T7"/>
                </a:cxn>
              </a:cxnLst>
              <a:rect l="T12" t="T13" r="T14" b="T15"/>
              <a:pathLst>
                <a:path w="21600" h="21600">
                  <a:moveTo>
                    <a:pt x="13864" y="0"/>
                  </a:moveTo>
                  <a:lnTo>
                    <a:pt x="13864" y="5360"/>
                  </a:lnTo>
                  <a:lnTo>
                    <a:pt x="3375" y="5360"/>
                  </a:lnTo>
                  <a:lnTo>
                    <a:pt x="3375" y="16240"/>
                  </a:lnTo>
                  <a:lnTo>
                    <a:pt x="13864" y="16240"/>
                  </a:lnTo>
                  <a:lnTo>
                    <a:pt x="13864" y="21600"/>
                  </a:lnTo>
                  <a:lnTo>
                    <a:pt x="21600" y="10800"/>
                  </a:lnTo>
                  <a:lnTo>
                    <a:pt x="13864" y="0"/>
                  </a:lnTo>
                  <a:close/>
                </a:path>
                <a:path w="21600" h="21600">
                  <a:moveTo>
                    <a:pt x="1350" y="5360"/>
                  </a:moveTo>
                  <a:lnTo>
                    <a:pt x="1350" y="16240"/>
                  </a:lnTo>
                  <a:lnTo>
                    <a:pt x="2700" y="16240"/>
                  </a:lnTo>
                  <a:lnTo>
                    <a:pt x="2700" y="5360"/>
                  </a:lnTo>
                  <a:lnTo>
                    <a:pt x="1350" y="5360"/>
                  </a:lnTo>
                  <a:close/>
                </a:path>
                <a:path w="21600" h="21600">
                  <a:moveTo>
                    <a:pt x="0" y="5360"/>
                  </a:moveTo>
                  <a:lnTo>
                    <a:pt x="0" y="16240"/>
                  </a:lnTo>
                  <a:lnTo>
                    <a:pt x="675" y="16240"/>
                  </a:lnTo>
                  <a:lnTo>
                    <a:pt x="675" y="5360"/>
                  </a:lnTo>
                  <a:lnTo>
                    <a:pt x="0" y="5360"/>
                  </a:lnTo>
                  <a:close/>
                </a:path>
              </a:pathLst>
            </a:cu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dirty="0"/>
            </a:p>
          </p:txBody>
        </p:sp>
        <p:sp>
          <p:nvSpPr>
            <p:cNvPr id="12" name="Oval 6"/>
            <p:cNvSpPr>
              <a:spLocks noChangeArrowheads="1"/>
            </p:cNvSpPr>
            <p:nvPr/>
          </p:nvSpPr>
          <p:spPr bwMode="auto">
            <a:xfrm>
              <a:off x="1837" y="2363"/>
              <a:ext cx="2314" cy="680"/>
            </a:xfrm>
            <a:prstGeom prst="ellipse">
              <a:avLst/>
            </a:prstGeom>
            <a:solidFill>
              <a:srgbClr val="E4656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118758" rIns="91408" bIns="45704" anchor="ctr"/>
            <a:lstStyle/>
            <a:p>
              <a:pPr algn="ctr">
                <a:spcBef>
                  <a:spcPct val="0"/>
                </a:spcBef>
              </a:pPr>
              <a:r>
                <a:rPr lang="de-DE" sz="1600" b="1" dirty="0">
                  <a:latin typeface="Arial Narrow" panose="020B0606020202030204" pitchFamily="34" charset="0"/>
                  <a:ea typeface="ＭＳ Ｐゴシック" pitchFamily="-124" charset="-128"/>
                </a:rPr>
                <a:t>Stärkere Differenzierung </a:t>
              </a:r>
              <a:br>
                <a:rPr lang="de-DE" sz="1600" b="1" dirty="0">
                  <a:latin typeface="Arial Narrow" panose="020B0606020202030204" pitchFamily="34" charset="0"/>
                  <a:ea typeface="ＭＳ Ｐゴシック" pitchFamily="-124" charset="-128"/>
                </a:rPr>
              </a:br>
              <a:r>
                <a:rPr lang="de-DE" sz="1600" b="1" dirty="0">
                  <a:latin typeface="Arial Narrow" panose="020B0606020202030204" pitchFamily="34" charset="0"/>
                  <a:ea typeface="ＭＳ Ｐゴシック" pitchFamily="-124" charset="-128"/>
                </a:rPr>
                <a:t>der Einkommenssituation </a:t>
              </a:r>
              <a:br>
                <a:rPr lang="de-DE" sz="1600" b="1" dirty="0">
                  <a:latin typeface="Arial Narrow" panose="020B0606020202030204" pitchFamily="34" charset="0"/>
                  <a:ea typeface="ＭＳ Ｐゴシック" pitchFamily="-124" charset="-128"/>
                </a:rPr>
              </a:br>
              <a:r>
                <a:rPr lang="de-DE" sz="1600" b="1" dirty="0">
                  <a:latin typeface="Arial Narrow" panose="020B0606020202030204" pitchFamily="34" charset="0"/>
                  <a:ea typeface="ＭＳ Ｐゴシック" pitchFamily="-124" charset="-128"/>
                </a:rPr>
                <a:t>im Alter</a:t>
              </a:r>
            </a:p>
          </p:txBody>
        </p:sp>
        <p:sp>
          <p:nvSpPr>
            <p:cNvPr id="13" name="Oval 7"/>
            <p:cNvSpPr>
              <a:spLocks noChangeArrowheads="1"/>
            </p:cNvSpPr>
            <p:nvPr/>
          </p:nvSpPr>
          <p:spPr bwMode="auto">
            <a:xfrm>
              <a:off x="113" y="2363"/>
              <a:ext cx="1224" cy="681"/>
            </a:xfrm>
            <a:prstGeom prst="ellipse">
              <a:avLst/>
            </a:prstGeom>
            <a:solidFill>
              <a:srgbClr val="B7C3D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pPr algn="ctr">
                <a:spcBef>
                  <a:spcPct val="0"/>
                </a:spcBef>
              </a:pPr>
              <a:r>
                <a:rPr lang="de-DE" sz="1400" b="1" dirty="0">
                  <a:solidFill>
                    <a:srgbClr val="204457"/>
                  </a:solidFill>
                  <a:latin typeface="Arial Narrow" panose="020B0606020202030204" pitchFamily="34" charset="0"/>
                  <a:ea typeface="ＭＳ Ｐゴシック" pitchFamily="-124" charset="-128"/>
                </a:rPr>
                <a:t>Zunehmende</a:t>
              </a:r>
              <a:br>
                <a:rPr lang="de-DE" sz="1400" b="1" dirty="0">
                  <a:solidFill>
                    <a:srgbClr val="204457"/>
                  </a:solidFill>
                  <a:latin typeface="Arial Narrow" panose="020B0606020202030204" pitchFamily="34" charset="0"/>
                  <a:ea typeface="ＭＳ Ｐゴシック" pitchFamily="-124" charset="-128"/>
                </a:rPr>
              </a:br>
              <a:r>
                <a:rPr lang="de-DE" sz="1400" b="1" dirty="0">
                  <a:solidFill>
                    <a:srgbClr val="204457"/>
                  </a:solidFill>
                  <a:latin typeface="Arial Narrow" panose="020B0606020202030204" pitchFamily="34" charset="0"/>
                  <a:ea typeface="ＭＳ Ｐゴシック" pitchFamily="-124" charset="-128"/>
                </a:rPr>
                <a:t>Niedriglohn-</a:t>
              </a:r>
            </a:p>
            <a:p>
              <a:pPr algn="ctr">
                <a:spcBef>
                  <a:spcPct val="0"/>
                </a:spcBef>
              </a:pPr>
              <a:r>
                <a:rPr lang="de-DE" sz="1400" b="1" dirty="0">
                  <a:solidFill>
                    <a:srgbClr val="204457"/>
                  </a:solidFill>
                  <a:latin typeface="Arial Narrow" panose="020B0606020202030204" pitchFamily="34" charset="0"/>
                  <a:ea typeface="ＭＳ Ｐゴシック" pitchFamily="-124" charset="-128"/>
                </a:rPr>
                <a:t>beschäftigung</a:t>
              </a:r>
            </a:p>
          </p:txBody>
        </p:sp>
        <p:sp>
          <p:nvSpPr>
            <p:cNvPr id="14" name="AutoShape 8"/>
            <p:cNvSpPr>
              <a:spLocks noChangeArrowheads="1"/>
            </p:cNvSpPr>
            <p:nvPr/>
          </p:nvSpPr>
          <p:spPr bwMode="auto">
            <a:xfrm>
              <a:off x="1383" y="2590"/>
              <a:ext cx="408" cy="18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8 w 21600"/>
                <a:gd name="T13" fmla="*/ 5370 h 21600"/>
                <a:gd name="T14" fmla="*/ 18900 w 21600"/>
                <a:gd name="T15" fmla="*/ 1623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dirty="0"/>
            </a:p>
          </p:txBody>
        </p:sp>
        <p:sp>
          <p:nvSpPr>
            <p:cNvPr id="16" name="Oval 9"/>
            <p:cNvSpPr>
              <a:spLocks noChangeArrowheads="1"/>
            </p:cNvSpPr>
            <p:nvPr/>
          </p:nvSpPr>
          <p:spPr bwMode="auto">
            <a:xfrm>
              <a:off x="385" y="1501"/>
              <a:ext cx="1316" cy="681"/>
            </a:xfrm>
            <a:prstGeom prst="ellipse">
              <a:avLst/>
            </a:prstGeom>
            <a:solidFill>
              <a:srgbClr val="B7C3D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pPr algn="ctr">
                <a:spcBef>
                  <a:spcPct val="0"/>
                </a:spcBef>
              </a:pPr>
              <a:r>
                <a:rPr lang="de-DE" sz="1400" b="1" dirty="0">
                  <a:solidFill>
                    <a:srgbClr val="204457"/>
                  </a:solidFill>
                  <a:latin typeface="Arial Narrow" panose="020B0606020202030204" pitchFamily="34" charset="0"/>
                  <a:ea typeface="ＭＳ Ｐゴシック" pitchFamily="-124" charset="-128"/>
                </a:rPr>
                <a:t>Zunahme unsteter</a:t>
              </a:r>
            </a:p>
            <a:p>
              <a:pPr algn="ctr">
                <a:spcBef>
                  <a:spcPct val="0"/>
                </a:spcBef>
              </a:pPr>
              <a:r>
                <a:rPr lang="de-DE" sz="1400" b="1" dirty="0">
                  <a:solidFill>
                    <a:srgbClr val="204457"/>
                  </a:solidFill>
                  <a:latin typeface="Arial Narrow" panose="020B0606020202030204" pitchFamily="34" charset="0"/>
                  <a:ea typeface="ＭＳ Ｐゴシック" pitchFamily="-124" charset="-128"/>
                </a:rPr>
                <a:t>Erwerbsverläufe /</a:t>
              </a:r>
            </a:p>
            <a:p>
              <a:pPr algn="ctr">
                <a:spcBef>
                  <a:spcPct val="0"/>
                </a:spcBef>
              </a:pPr>
              <a:r>
                <a:rPr lang="de-DE" sz="1400" b="1" dirty="0">
                  <a:solidFill>
                    <a:srgbClr val="204457"/>
                  </a:solidFill>
                  <a:latin typeface="Arial Narrow" panose="020B0606020202030204" pitchFamily="34" charset="0"/>
                  <a:ea typeface="ＭＳ Ｐゴシック" pitchFamily="-124" charset="-128"/>
                </a:rPr>
                <a:t>Selbständige</a:t>
              </a:r>
            </a:p>
          </p:txBody>
        </p:sp>
        <p:sp>
          <p:nvSpPr>
            <p:cNvPr id="17" name="AutoShape 10"/>
            <p:cNvSpPr>
              <a:spLocks noChangeArrowheads="1"/>
            </p:cNvSpPr>
            <p:nvPr/>
          </p:nvSpPr>
          <p:spPr bwMode="auto">
            <a:xfrm rot="2454891">
              <a:off x="1632" y="2118"/>
              <a:ext cx="408" cy="18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8 w 21600"/>
                <a:gd name="T13" fmla="*/ 5370 h 21600"/>
                <a:gd name="T14" fmla="*/ 18900 w 21600"/>
                <a:gd name="T15" fmla="*/ 1623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dirty="0"/>
            </a:p>
          </p:txBody>
        </p:sp>
        <p:sp>
          <p:nvSpPr>
            <p:cNvPr id="18" name="Oval 11"/>
            <p:cNvSpPr>
              <a:spLocks noChangeArrowheads="1"/>
            </p:cNvSpPr>
            <p:nvPr/>
          </p:nvSpPr>
          <p:spPr bwMode="auto">
            <a:xfrm>
              <a:off x="1791" y="1132"/>
              <a:ext cx="1265" cy="687"/>
            </a:xfrm>
            <a:prstGeom prst="ellipse">
              <a:avLst/>
            </a:prstGeom>
            <a:solidFill>
              <a:srgbClr val="B7C3D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7994" tIns="154744" rIns="17994" bIns="45704" anchor="ctr"/>
            <a:lstStyle/>
            <a:p>
              <a:pPr algn="ctr">
                <a:spcBef>
                  <a:spcPct val="0"/>
                </a:spcBef>
              </a:pPr>
              <a:r>
                <a:rPr lang="de-DE" sz="1400" b="1" dirty="0">
                  <a:solidFill>
                    <a:srgbClr val="204457"/>
                  </a:solidFill>
                  <a:latin typeface="Arial Narrow" panose="020B0606020202030204" pitchFamily="34" charset="0"/>
                  <a:ea typeface="ＭＳ Ｐゴシック" pitchFamily="-124" charset="-128"/>
                </a:rPr>
                <a:t>Arbeitslosigkeit</a:t>
              </a:r>
            </a:p>
            <a:p>
              <a:pPr algn="ctr">
                <a:spcBef>
                  <a:spcPct val="0"/>
                </a:spcBef>
              </a:pPr>
              <a:r>
                <a:rPr lang="de-DE" sz="1200" dirty="0">
                  <a:solidFill>
                    <a:srgbClr val="204457"/>
                  </a:solidFill>
                  <a:latin typeface="Arial Narrow" panose="020B0606020202030204" pitchFamily="34" charset="0"/>
                  <a:ea typeface="ＭＳ Ｐゴシック" pitchFamily="-124" charset="-128"/>
                </a:rPr>
                <a:t>(und deren renten-rechtl. Bewertung)</a:t>
              </a:r>
            </a:p>
          </p:txBody>
        </p:sp>
        <p:sp>
          <p:nvSpPr>
            <p:cNvPr id="19" name="AutoShape 12"/>
            <p:cNvSpPr>
              <a:spLocks noChangeArrowheads="1"/>
            </p:cNvSpPr>
            <p:nvPr/>
          </p:nvSpPr>
          <p:spPr bwMode="auto">
            <a:xfrm rot="4575177">
              <a:off x="2335" y="1955"/>
              <a:ext cx="363" cy="18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2 w 21600"/>
                <a:gd name="T13" fmla="*/ 5370 h 21600"/>
                <a:gd name="T14" fmla="*/ 18922 w 21600"/>
                <a:gd name="T15" fmla="*/ 1623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dirty="0"/>
            </a:p>
          </p:txBody>
        </p:sp>
        <p:sp>
          <p:nvSpPr>
            <p:cNvPr id="20" name="Oval 13"/>
            <p:cNvSpPr>
              <a:spLocks noChangeArrowheads="1"/>
            </p:cNvSpPr>
            <p:nvPr/>
          </p:nvSpPr>
          <p:spPr bwMode="auto">
            <a:xfrm>
              <a:off x="3334" y="1254"/>
              <a:ext cx="1225" cy="701"/>
            </a:xfrm>
            <a:prstGeom prst="ellipse">
              <a:avLst/>
            </a:prstGeom>
            <a:solidFill>
              <a:srgbClr val="D9DB7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0" rIns="91408" bIns="45704" anchor="ctr"/>
            <a:lstStyle/>
            <a:p>
              <a:pPr algn="ctr">
                <a:spcBef>
                  <a:spcPct val="0"/>
                </a:spcBef>
              </a:pPr>
              <a:r>
                <a:rPr lang="de-DE" sz="1400" b="1" dirty="0">
                  <a:solidFill>
                    <a:srgbClr val="204457"/>
                  </a:solidFill>
                  <a:latin typeface="Arial Narrow" panose="020B0606020202030204" pitchFamily="34" charset="0"/>
                  <a:ea typeface="ＭＳ Ｐゴシック" pitchFamily="-124" charset="-128"/>
                </a:rPr>
                <a:t>Unzureichende</a:t>
              </a:r>
            </a:p>
            <a:p>
              <a:pPr algn="ctr">
                <a:spcBef>
                  <a:spcPct val="0"/>
                </a:spcBef>
              </a:pPr>
              <a:r>
                <a:rPr lang="de-DE" sz="1400" b="1" dirty="0">
                  <a:solidFill>
                    <a:srgbClr val="204457"/>
                  </a:solidFill>
                  <a:latin typeface="Arial Narrow" panose="020B0606020202030204" pitchFamily="34" charset="0"/>
                  <a:ea typeface="ＭＳ Ｐゴシック" pitchFamily="-124" charset="-128"/>
                </a:rPr>
                <a:t>Zusatzvorsorge </a:t>
              </a:r>
            </a:p>
            <a:p>
              <a:pPr algn="ctr">
                <a:spcBef>
                  <a:spcPct val="0"/>
                </a:spcBef>
              </a:pPr>
              <a:r>
                <a:rPr lang="de-DE" sz="1000" dirty="0">
                  <a:solidFill>
                    <a:srgbClr val="204457"/>
                  </a:solidFill>
                  <a:latin typeface="Arial Narrow" panose="020B0606020202030204" pitchFamily="34" charset="0"/>
                  <a:ea typeface="ＭＳ Ｐゴシック" pitchFamily="-124" charset="-128"/>
                </a:rPr>
                <a:t>durch Erwerbsminderung vor </a:t>
              </a:r>
            </a:p>
            <a:p>
              <a:pPr algn="ctr">
                <a:spcBef>
                  <a:spcPct val="0"/>
                </a:spcBef>
              </a:pPr>
              <a:r>
                <a:rPr lang="de-DE" sz="1000" dirty="0">
                  <a:solidFill>
                    <a:srgbClr val="204457"/>
                  </a:solidFill>
                  <a:latin typeface="Arial Narrow" panose="020B0606020202030204" pitchFamily="34" charset="0"/>
                  <a:ea typeface="ＭＳ Ｐゴシック" pitchFamily="-124" charset="-128"/>
                </a:rPr>
                <a:t>Erreichen des Rentenalters</a:t>
              </a:r>
            </a:p>
          </p:txBody>
        </p:sp>
        <p:sp>
          <p:nvSpPr>
            <p:cNvPr id="21" name="AutoShape 14"/>
            <p:cNvSpPr>
              <a:spLocks noChangeArrowheads="1"/>
            </p:cNvSpPr>
            <p:nvPr/>
          </p:nvSpPr>
          <p:spPr bwMode="auto">
            <a:xfrm rot="6568502">
              <a:off x="3435" y="2035"/>
              <a:ext cx="341" cy="18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57 w 21600"/>
                <a:gd name="T13" fmla="*/ 5370 h 21600"/>
                <a:gd name="T14" fmla="*/ 18876 w 21600"/>
                <a:gd name="T15" fmla="*/ 1623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dirty="0"/>
            </a:p>
          </p:txBody>
        </p:sp>
        <p:sp>
          <p:nvSpPr>
            <p:cNvPr id="22" name="Oval 15"/>
            <p:cNvSpPr>
              <a:spLocks noChangeArrowheads="1"/>
            </p:cNvSpPr>
            <p:nvPr/>
          </p:nvSpPr>
          <p:spPr bwMode="auto">
            <a:xfrm>
              <a:off x="4376" y="1773"/>
              <a:ext cx="1225" cy="680"/>
            </a:xfrm>
            <a:prstGeom prst="ellipse">
              <a:avLst/>
            </a:prstGeom>
            <a:solidFill>
              <a:srgbClr val="D9DB7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pPr algn="ctr">
                <a:spcBef>
                  <a:spcPct val="0"/>
                </a:spcBef>
              </a:pPr>
              <a:r>
                <a:rPr lang="de-DE" sz="1400" b="1" dirty="0">
                  <a:solidFill>
                    <a:srgbClr val="204457"/>
                  </a:solidFill>
                  <a:latin typeface="Arial Narrow" panose="020B0606020202030204" pitchFamily="34" charset="0"/>
                  <a:ea typeface="ＭＳ Ｐゴシック" pitchFamily="-124" charset="-128"/>
                </a:rPr>
                <a:t>Sinkendes </a:t>
              </a:r>
              <a:br>
                <a:rPr lang="de-DE" sz="1400" b="1" dirty="0">
                  <a:solidFill>
                    <a:srgbClr val="204457"/>
                  </a:solidFill>
                  <a:latin typeface="Arial Narrow" panose="020B0606020202030204" pitchFamily="34" charset="0"/>
                  <a:ea typeface="ＭＳ Ｐゴシック" pitchFamily="-124" charset="-128"/>
                </a:rPr>
              </a:br>
              <a:r>
                <a:rPr lang="de-DE" sz="1400" b="1" dirty="0">
                  <a:solidFill>
                    <a:srgbClr val="204457"/>
                  </a:solidFill>
                  <a:latin typeface="Arial Narrow" panose="020B0606020202030204" pitchFamily="34" charset="0"/>
                  <a:ea typeface="ＭＳ Ｐゴシック" pitchFamily="-124" charset="-128"/>
                </a:rPr>
                <a:t>Leistungsniveau </a:t>
              </a:r>
              <a:br>
                <a:rPr lang="de-DE" sz="1400" b="1" dirty="0">
                  <a:solidFill>
                    <a:srgbClr val="204457"/>
                  </a:solidFill>
                  <a:latin typeface="Arial Narrow" panose="020B0606020202030204" pitchFamily="34" charset="0"/>
                  <a:ea typeface="ＭＳ Ｐゴシック" pitchFamily="-124" charset="-128"/>
                </a:rPr>
              </a:br>
              <a:r>
                <a:rPr lang="de-DE" sz="1400" b="1" dirty="0">
                  <a:solidFill>
                    <a:srgbClr val="204457"/>
                  </a:solidFill>
                  <a:latin typeface="Arial Narrow" panose="020B0606020202030204" pitchFamily="34" charset="0"/>
                  <a:ea typeface="ＭＳ Ｐゴシック" pitchFamily="-124" charset="-128"/>
                </a:rPr>
                <a:t>der gRV</a:t>
              </a:r>
            </a:p>
          </p:txBody>
        </p:sp>
        <p:sp>
          <p:nvSpPr>
            <p:cNvPr id="23" name="AutoShape 16"/>
            <p:cNvSpPr>
              <a:spLocks noChangeArrowheads="1"/>
            </p:cNvSpPr>
            <p:nvPr/>
          </p:nvSpPr>
          <p:spPr bwMode="auto">
            <a:xfrm rot="8571631">
              <a:off x="4059" y="2318"/>
              <a:ext cx="409" cy="18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0 w 21600"/>
                <a:gd name="T13" fmla="*/ 5370 h 21600"/>
                <a:gd name="T14" fmla="*/ 18907 w 21600"/>
                <a:gd name="T15" fmla="*/ 1623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dirty="0"/>
            </a:p>
          </p:txBody>
        </p:sp>
        <p:sp>
          <p:nvSpPr>
            <p:cNvPr id="24" name="Text Box 17"/>
            <p:cNvSpPr txBox="1">
              <a:spLocks noChangeArrowheads="1"/>
            </p:cNvSpPr>
            <p:nvPr/>
          </p:nvSpPr>
          <p:spPr bwMode="auto">
            <a:xfrm flipH="1" flipV="1">
              <a:off x="4608" y="480"/>
              <a:ext cx="30"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479425" algn="l"/>
                </a:tabLst>
                <a:defRPr>
                  <a:solidFill>
                    <a:schemeClr val="tx1"/>
                  </a:solidFill>
                  <a:latin typeface="Arial" pitchFamily="34" charset="0"/>
                </a:defRPr>
              </a:lvl1pPr>
              <a:lvl2pPr marL="742950" indent="-285750" eaLnBrk="0" hangingPunct="0">
                <a:tabLst>
                  <a:tab pos="479425" algn="l"/>
                </a:tabLst>
                <a:defRPr>
                  <a:solidFill>
                    <a:schemeClr val="tx1"/>
                  </a:solidFill>
                  <a:latin typeface="Arial" pitchFamily="34" charset="0"/>
                </a:defRPr>
              </a:lvl2pPr>
              <a:lvl3pPr marL="1143000" indent="-228600" eaLnBrk="0" hangingPunct="0">
                <a:tabLst>
                  <a:tab pos="479425" algn="l"/>
                </a:tabLst>
                <a:defRPr>
                  <a:solidFill>
                    <a:schemeClr val="tx1"/>
                  </a:solidFill>
                  <a:latin typeface="Arial" pitchFamily="34" charset="0"/>
                </a:defRPr>
              </a:lvl3pPr>
              <a:lvl4pPr marL="1600200" indent="-228600" eaLnBrk="0" hangingPunct="0">
                <a:tabLst>
                  <a:tab pos="479425" algn="l"/>
                </a:tabLst>
                <a:defRPr>
                  <a:solidFill>
                    <a:schemeClr val="tx1"/>
                  </a:solidFill>
                  <a:latin typeface="Arial" pitchFamily="34" charset="0"/>
                </a:defRPr>
              </a:lvl4pPr>
              <a:lvl5pPr marL="2057400" indent="-228600" eaLnBrk="0" hangingPunct="0">
                <a:tabLst>
                  <a:tab pos="479425" algn="l"/>
                </a:tabLst>
                <a:defRPr>
                  <a:solidFill>
                    <a:schemeClr val="tx1"/>
                  </a:solidFill>
                  <a:latin typeface="Arial" pitchFamily="34" charset="0"/>
                </a:defRPr>
              </a:lvl5pPr>
              <a:lvl6pPr marL="2514600" indent="-228600" algn="ctr" eaLnBrk="0" fontAlgn="base" hangingPunct="0">
                <a:spcBef>
                  <a:spcPct val="50000"/>
                </a:spcBef>
                <a:spcAft>
                  <a:spcPct val="0"/>
                </a:spcAft>
                <a:tabLst>
                  <a:tab pos="479425" algn="l"/>
                </a:tabLst>
                <a:defRPr>
                  <a:solidFill>
                    <a:schemeClr val="tx1"/>
                  </a:solidFill>
                  <a:latin typeface="Arial" pitchFamily="34" charset="0"/>
                </a:defRPr>
              </a:lvl6pPr>
              <a:lvl7pPr marL="2971800" indent="-228600" algn="ctr" eaLnBrk="0" fontAlgn="base" hangingPunct="0">
                <a:spcBef>
                  <a:spcPct val="50000"/>
                </a:spcBef>
                <a:spcAft>
                  <a:spcPct val="0"/>
                </a:spcAft>
                <a:tabLst>
                  <a:tab pos="479425" algn="l"/>
                </a:tabLst>
                <a:defRPr>
                  <a:solidFill>
                    <a:schemeClr val="tx1"/>
                  </a:solidFill>
                  <a:latin typeface="Arial" pitchFamily="34" charset="0"/>
                </a:defRPr>
              </a:lvl7pPr>
              <a:lvl8pPr marL="3429000" indent="-228600" algn="ctr" eaLnBrk="0" fontAlgn="base" hangingPunct="0">
                <a:spcBef>
                  <a:spcPct val="50000"/>
                </a:spcBef>
                <a:spcAft>
                  <a:spcPct val="0"/>
                </a:spcAft>
                <a:tabLst>
                  <a:tab pos="479425" algn="l"/>
                </a:tabLst>
                <a:defRPr>
                  <a:solidFill>
                    <a:schemeClr val="tx1"/>
                  </a:solidFill>
                  <a:latin typeface="Arial" pitchFamily="34" charset="0"/>
                </a:defRPr>
              </a:lvl8pPr>
              <a:lvl9pPr marL="3886200" indent="-228600" algn="ctr" eaLnBrk="0" fontAlgn="base" hangingPunct="0">
                <a:spcBef>
                  <a:spcPct val="50000"/>
                </a:spcBef>
                <a:spcAft>
                  <a:spcPct val="0"/>
                </a:spcAft>
                <a:tabLst>
                  <a:tab pos="479425" algn="l"/>
                </a:tabLst>
                <a:defRPr>
                  <a:solidFill>
                    <a:schemeClr val="tx1"/>
                  </a:solidFill>
                  <a:latin typeface="Arial" pitchFamily="34" charset="0"/>
                </a:defRPr>
              </a:lvl9pPr>
            </a:lstStyle>
            <a:p>
              <a:pPr algn="ctr" eaLnBrk="1" hangingPunct="1"/>
              <a:endParaRPr lang="de-DE" sz="2400" b="1" dirty="0">
                <a:solidFill>
                  <a:srgbClr val="336699"/>
                </a:solidFill>
              </a:endParaRPr>
            </a:p>
          </p:txBody>
        </p:sp>
      </p:grpSp>
    </p:spTree>
    <p:extLst>
      <p:ext uri="{BB962C8B-B14F-4D97-AF65-F5344CB8AC3E}">
        <p14:creationId xmlns:p14="http://schemas.microsoft.com/office/powerpoint/2010/main" val="1663558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4000" y="590968"/>
            <a:ext cx="5181600" cy="707886"/>
          </a:xfrm>
        </p:spPr>
        <p:txBody>
          <a:bodyPr/>
          <a:lstStyle/>
          <a:p>
            <a:r>
              <a:rPr lang="de-DE" b="1" dirty="0"/>
              <a:t>I.   Ausgangslage</a:t>
            </a:r>
            <a:br>
              <a:rPr lang="de-DE" b="1" dirty="0"/>
            </a:br>
            <a:r>
              <a:rPr lang="de-DE" b="1" dirty="0"/>
              <a:t>a) Demographische Entwicklung</a:t>
            </a:r>
          </a:p>
        </p:txBody>
      </p:sp>
      <p:sp>
        <p:nvSpPr>
          <p:cNvPr id="15" name="Textplatzhalter 4"/>
          <p:cNvSpPr txBox="1">
            <a:spLocks/>
          </p:cNvSpPr>
          <p:nvPr/>
        </p:nvSpPr>
        <p:spPr>
          <a:xfrm>
            <a:off x="1037591" y="1677301"/>
            <a:ext cx="7415783" cy="363113"/>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lvl="2">
              <a:lnSpc>
                <a:spcPct val="150000"/>
              </a:lnSpc>
            </a:pPr>
            <a:r>
              <a:rPr lang="de-DE" kern="0" dirty="0">
                <a:solidFill>
                  <a:srgbClr val="244C62"/>
                </a:solidFill>
                <a:latin typeface="Arial Narrow"/>
                <a:cs typeface="Arial Narrow"/>
              </a:rPr>
              <a:t>Systemdemographie: Äquivalenzrentner auf 100 Äquivalenzbeitragszahler</a:t>
            </a:r>
          </a:p>
        </p:txBody>
      </p:sp>
      <p:pic>
        <p:nvPicPr>
          <p:cNvPr id="14" name="Grafik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2727" y="2131855"/>
            <a:ext cx="7312904" cy="4166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99157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4"/>
          <p:cNvSpPr txBox="1">
            <a:spLocks/>
          </p:cNvSpPr>
          <p:nvPr/>
        </p:nvSpPr>
        <p:spPr>
          <a:xfrm>
            <a:off x="1037591" y="1677301"/>
            <a:ext cx="7415783" cy="402931"/>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lvl="2">
              <a:lnSpc>
                <a:spcPct val="150000"/>
              </a:lnSpc>
            </a:pPr>
            <a:r>
              <a:rPr lang="de-DE" sz="2000" b="1" kern="0" dirty="0">
                <a:solidFill>
                  <a:srgbClr val="244C62"/>
                </a:solidFill>
                <a:latin typeface="Arial Narrow"/>
                <a:cs typeface="Arial Narrow"/>
              </a:rPr>
              <a:t>Grundrente</a:t>
            </a:r>
          </a:p>
        </p:txBody>
      </p:sp>
      <p:sp>
        <p:nvSpPr>
          <p:cNvPr id="5" name="Textplatzhalter 4"/>
          <p:cNvSpPr txBox="1">
            <a:spLocks/>
          </p:cNvSpPr>
          <p:nvPr/>
        </p:nvSpPr>
        <p:spPr>
          <a:xfrm>
            <a:off x="1229152" y="2314708"/>
            <a:ext cx="6195776" cy="3379387"/>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90000"/>
              </a:lnSpc>
            </a:pPr>
            <a:r>
              <a:rPr lang="de-DE" b="1" dirty="0">
                <a:solidFill>
                  <a:srgbClr val="083163"/>
                </a:solidFill>
              </a:rPr>
              <a:t>Koalitionsvertrag:</a:t>
            </a:r>
          </a:p>
          <a:p>
            <a:pPr>
              <a:lnSpc>
                <a:spcPct val="90000"/>
              </a:lnSpc>
            </a:pPr>
            <a:endParaRPr lang="de-DE" sz="1000" dirty="0">
              <a:solidFill>
                <a:srgbClr val="083163"/>
              </a:solidFill>
            </a:endParaRPr>
          </a:p>
          <a:p>
            <a:pPr>
              <a:lnSpc>
                <a:spcPct val="90000"/>
              </a:lnSpc>
            </a:pPr>
            <a:r>
              <a:rPr lang="de-DE" dirty="0">
                <a:solidFill>
                  <a:srgbClr val="083163"/>
                </a:solidFill>
              </a:rPr>
              <a:t>„Die Lebensleistung von Menschen, die jahrzehntelang gearbeitet,                       Kinder erzogen und Angehörige gepflegt haben, soll honoriert und                                   ihnen ein regelmäßiges Alterseinkommen </a:t>
            </a:r>
            <a:r>
              <a:rPr lang="de-DE" b="1" dirty="0">
                <a:solidFill>
                  <a:srgbClr val="083163"/>
                </a:solidFill>
              </a:rPr>
              <a:t>zehn Prozent oberhalb des Grundsicherungsbedarfs</a:t>
            </a:r>
            <a:r>
              <a:rPr lang="de-DE" dirty="0">
                <a:solidFill>
                  <a:srgbClr val="083163"/>
                </a:solidFill>
              </a:rPr>
              <a:t> zugesichert werden. Die Grundrente gilt für bestehende und zukünftige Grundsicherungsbezieher, die </a:t>
            </a:r>
            <a:r>
              <a:rPr lang="de-DE" b="1" dirty="0">
                <a:solidFill>
                  <a:srgbClr val="083163"/>
                </a:solidFill>
              </a:rPr>
              <a:t>35 Jahre</a:t>
            </a:r>
            <a:r>
              <a:rPr lang="de-DE" dirty="0">
                <a:solidFill>
                  <a:srgbClr val="083163"/>
                </a:solidFill>
              </a:rPr>
              <a:t> an Beitragszeiten oder Zeiten der Kindererziehung bzw. Pflegezeiten aufweisen. Voraussetzung für den Bezug der „Grundrente“ ist eine </a:t>
            </a:r>
            <a:r>
              <a:rPr lang="de-DE" b="1" dirty="0">
                <a:solidFill>
                  <a:srgbClr val="083163"/>
                </a:solidFill>
              </a:rPr>
              <a:t>Bedürftigkeitsprüfung</a:t>
            </a:r>
            <a:r>
              <a:rPr lang="de-DE" dirty="0">
                <a:solidFill>
                  <a:srgbClr val="083163"/>
                </a:solidFill>
              </a:rPr>
              <a:t> entsprechend der Grundsicherung.</a:t>
            </a:r>
          </a:p>
          <a:p>
            <a:pPr>
              <a:lnSpc>
                <a:spcPct val="90000"/>
              </a:lnSpc>
            </a:pPr>
            <a:endParaRPr lang="de-DE" dirty="0">
              <a:solidFill>
                <a:srgbClr val="083163"/>
              </a:solidFill>
            </a:endParaRPr>
          </a:p>
          <a:p>
            <a:pPr>
              <a:lnSpc>
                <a:spcPct val="90000"/>
              </a:lnSpc>
            </a:pPr>
            <a:r>
              <a:rPr lang="de-DE" dirty="0">
                <a:solidFill>
                  <a:srgbClr val="083163"/>
                </a:solidFill>
              </a:rPr>
              <a:t>Die </a:t>
            </a:r>
            <a:r>
              <a:rPr lang="de-DE" b="1" dirty="0">
                <a:solidFill>
                  <a:srgbClr val="083163"/>
                </a:solidFill>
              </a:rPr>
              <a:t>Abwicklung</a:t>
            </a:r>
            <a:r>
              <a:rPr lang="de-DE" dirty="0">
                <a:solidFill>
                  <a:srgbClr val="083163"/>
                </a:solidFill>
              </a:rPr>
              <a:t> der „Grundrente“ erfolgt durch die </a:t>
            </a:r>
            <a:r>
              <a:rPr lang="de-DE" b="1" dirty="0">
                <a:solidFill>
                  <a:srgbClr val="083163"/>
                </a:solidFill>
              </a:rPr>
              <a:t>Rentenversicherung</a:t>
            </a:r>
            <a:r>
              <a:rPr lang="de-DE" dirty="0">
                <a:solidFill>
                  <a:srgbClr val="083163"/>
                </a:solidFill>
              </a:rPr>
              <a:t>. Bei der </a:t>
            </a:r>
            <a:r>
              <a:rPr lang="de-DE" b="1" dirty="0">
                <a:solidFill>
                  <a:srgbClr val="083163"/>
                </a:solidFill>
              </a:rPr>
              <a:t>Bedürftigkeitsprüfung</a:t>
            </a:r>
            <a:r>
              <a:rPr lang="de-DE" dirty="0">
                <a:solidFill>
                  <a:srgbClr val="083163"/>
                </a:solidFill>
              </a:rPr>
              <a:t> arbeitet die </a:t>
            </a:r>
            <a:r>
              <a:rPr lang="de-DE" b="1" dirty="0">
                <a:solidFill>
                  <a:srgbClr val="083163"/>
                </a:solidFill>
              </a:rPr>
              <a:t>Rentenversicherung</a:t>
            </a:r>
            <a:r>
              <a:rPr lang="de-DE" dirty="0">
                <a:solidFill>
                  <a:srgbClr val="083163"/>
                </a:solidFill>
              </a:rPr>
              <a:t> mit den </a:t>
            </a:r>
            <a:r>
              <a:rPr lang="de-DE" b="1" dirty="0">
                <a:solidFill>
                  <a:srgbClr val="083163"/>
                </a:solidFill>
              </a:rPr>
              <a:t>Grundsicherungsämtern</a:t>
            </a:r>
            <a:r>
              <a:rPr lang="de-DE" dirty="0">
                <a:solidFill>
                  <a:srgbClr val="083163"/>
                </a:solidFill>
              </a:rPr>
              <a:t> zusammen.“</a:t>
            </a:r>
          </a:p>
        </p:txBody>
      </p:sp>
      <p:sp>
        <p:nvSpPr>
          <p:cNvPr id="6" name="Titel 1"/>
          <p:cNvSpPr>
            <a:spLocks noGrp="1"/>
          </p:cNvSpPr>
          <p:nvPr>
            <p:ph type="title"/>
          </p:nvPr>
        </p:nvSpPr>
        <p:spPr>
          <a:xfrm>
            <a:off x="1524000" y="590968"/>
            <a:ext cx="5181600" cy="707886"/>
          </a:xfrm>
        </p:spPr>
        <p:txBody>
          <a:bodyPr/>
          <a:lstStyle/>
          <a:p>
            <a:r>
              <a:rPr lang="de-DE" b="1" dirty="0"/>
              <a:t>III.  Vorhaben laut Koalitionsvertrag</a:t>
            </a:r>
            <a:br>
              <a:rPr lang="de-DE" b="1" dirty="0"/>
            </a:br>
            <a:r>
              <a:rPr lang="de-DE" b="1" dirty="0"/>
              <a:t>      für die 19. Legislaturperiode</a:t>
            </a:r>
          </a:p>
        </p:txBody>
      </p:sp>
    </p:spTree>
    <p:extLst>
      <p:ext uri="{BB962C8B-B14F-4D97-AF65-F5344CB8AC3E}">
        <p14:creationId xmlns:p14="http://schemas.microsoft.com/office/powerpoint/2010/main" val="38572291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4"/>
          <p:cNvSpPr txBox="1">
            <a:spLocks/>
          </p:cNvSpPr>
          <p:nvPr/>
        </p:nvSpPr>
        <p:spPr>
          <a:xfrm>
            <a:off x="1037591" y="1677301"/>
            <a:ext cx="7415783" cy="402931"/>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lvl="2">
              <a:lnSpc>
                <a:spcPct val="150000"/>
              </a:lnSpc>
            </a:pPr>
            <a:r>
              <a:rPr lang="de-DE" sz="2000" b="1" kern="0" dirty="0">
                <a:solidFill>
                  <a:srgbClr val="244C62"/>
                </a:solidFill>
                <a:latin typeface="Arial Narrow"/>
                <a:cs typeface="Arial Narrow"/>
              </a:rPr>
              <a:t>Grundrente</a:t>
            </a:r>
          </a:p>
        </p:txBody>
      </p:sp>
      <p:sp>
        <p:nvSpPr>
          <p:cNvPr id="6" name="Titel 1"/>
          <p:cNvSpPr>
            <a:spLocks noGrp="1"/>
          </p:cNvSpPr>
          <p:nvPr>
            <p:ph type="title"/>
          </p:nvPr>
        </p:nvSpPr>
        <p:spPr>
          <a:xfrm>
            <a:off x="1524000" y="590968"/>
            <a:ext cx="5181600" cy="707886"/>
          </a:xfrm>
        </p:spPr>
        <p:txBody>
          <a:bodyPr/>
          <a:lstStyle/>
          <a:p>
            <a:r>
              <a:rPr lang="de-DE" b="1" dirty="0"/>
              <a:t>III.  Vorhaben laut Koalitionsvertrag</a:t>
            </a:r>
            <a:br>
              <a:rPr lang="de-DE" b="1" dirty="0"/>
            </a:br>
            <a:r>
              <a:rPr lang="de-DE" b="1" dirty="0"/>
              <a:t>      für die 19. Legislaturperiode</a:t>
            </a:r>
          </a:p>
        </p:txBody>
      </p:sp>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2985128" y="-605928"/>
            <a:ext cx="3200400" cy="9075702"/>
          </a:xfrm>
          <a:prstGeom prst="rect">
            <a:avLst/>
          </a:prstGeom>
        </p:spPr>
      </p:pic>
      <p:sp>
        <p:nvSpPr>
          <p:cNvPr id="8" name="Rechteck 7"/>
          <p:cNvSpPr/>
          <p:nvPr/>
        </p:nvSpPr>
        <p:spPr>
          <a:xfrm>
            <a:off x="594360" y="2231136"/>
            <a:ext cx="443231" cy="384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517722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4"/>
          <p:cNvSpPr txBox="1">
            <a:spLocks/>
          </p:cNvSpPr>
          <p:nvPr/>
        </p:nvSpPr>
        <p:spPr>
          <a:xfrm>
            <a:off x="1037591" y="1677301"/>
            <a:ext cx="7415783" cy="402931"/>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lvl="2">
              <a:lnSpc>
                <a:spcPct val="150000"/>
              </a:lnSpc>
            </a:pPr>
            <a:r>
              <a:rPr lang="de-DE" sz="2000" b="1" kern="0" dirty="0">
                <a:solidFill>
                  <a:srgbClr val="244C62"/>
                </a:solidFill>
                <a:latin typeface="Arial Narrow"/>
                <a:cs typeface="Arial Narrow"/>
              </a:rPr>
              <a:t>Bedarfsunabhängige Rente: „Respekt-Rente“</a:t>
            </a:r>
          </a:p>
        </p:txBody>
      </p:sp>
      <p:sp>
        <p:nvSpPr>
          <p:cNvPr id="5" name="Textplatzhalter 4"/>
          <p:cNvSpPr txBox="1">
            <a:spLocks/>
          </p:cNvSpPr>
          <p:nvPr/>
        </p:nvSpPr>
        <p:spPr>
          <a:xfrm>
            <a:off x="1229152" y="2314708"/>
            <a:ext cx="6707840" cy="3231654"/>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50000"/>
              </a:lnSpc>
            </a:pPr>
            <a:r>
              <a:rPr lang="de-DE" sz="2000" b="1" i="1" dirty="0">
                <a:solidFill>
                  <a:srgbClr val="083163"/>
                </a:solidFill>
              </a:rPr>
              <a:t>dafür:</a:t>
            </a:r>
          </a:p>
          <a:p>
            <a:pPr marL="800100" lvl="1" indent="-342900">
              <a:lnSpc>
                <a:spcPct val="150000"/>
              </a:lnSpc>
              <a:buFont typeface="Wingdings" panose="05000000000000000000" pitchFamily="2" charset="2"/>
              <a:buChar char="Ø"/>
            </a:pPr>
            <a:r>
              <a:rPr lang="de-DE" sz="2000" dirty="0">
                <a:solidFill>
                  <a:srgbClr val="083163"/>
                </a:solidFill>
              </a:rPr>
              <a:t>Mindestsicherungselement in der Rente ist plausibel</a:t>
            </a:r>
          </a:p>
          <a:p>
            <a:pPr marL="800100" lvl="1" indent="-342900">
              <a:lnSpc>
                <a:spcPct val="150000"/>
              </a:lnSpc>
              <a:buFont typeface="Wingdings" panose="05000000000000000000" pitchFamily="2" charset="2"/>
              <a:buChar char="Ø"/>
            </a:pPr>
            <a:r>
              <a:rPr lang="de-DE" sz="2000" dirty="0">
                <a:solidFill>
                  <a:srgbClr val="083163"/>
                </a:solidFill>
              </a:rPr>
              <a:t>dann aber keine Bedürftigkeitsprüfung</a:t>
            </a:r>
          </a:p>
          <a:p>
            <a:pPr marL="800100" lvl="1" indent="-342900">
              <a:lnSpc>
                <a:spcPct val="150000"/>
              </a:lnSpc>
              <a:buFont typeface="Wingdings" panose="05000000000000000000" pitchFamily="2" charset="2"/>
              <a:buChar char="Ø"/>
            </a:pPr>
            <a:r>
              <a:rPr lang="de-DE" sz="2000" u="sng" dirty="0">
                <a:solidFill>
                  <a:srgbClr val="083163"/>
                </a:solidFill>
              </a:rPr>
              <a:t>aber</a:t>
            </a:r>
            <a:r>
              <a:rPr lang="de-DE" sz="2000" dirty="0">
                <a:solidFill>
                  <a:srgbClr val="083163"/>
                </a:solidFill>
              </a:rPr>
              <a:t> Prüfung, ob Entgelte aus Vollzeit oder aus Teilzeit</a:t>
            </a:r>
          </a:p>
          <a:p>
            <a:pPr>
              <a:lnSpc>
                <a:spcPct val="150000"/>
              </a:lnSpc>
            </a:pPr>
            <a:endParaRPr lang="de-DE" sz="2000" dirty="0">
              <a:solidFill>
                <a:srgbClr val="083163"/>
              </a:solidFill>
            </a:endParaRPr>
          </a:p>
          <a:p>
            <a:pPr>
              <a:lnSpc>
                <a:spcPct val="150000"/>
              </a:lnSpc>
            </a:pPr>
            <a:r>
              <a:rPr lang="de-DE" sz="2000" b="1" i="1" dirty="0">
                <a:solidFill>
                  <a:srgbClr val="083163"/>
                </a:solidFill>
              </a:rPr>
              <a:t>dagegen:</a:t>
            </a:r>
          </a:p>
          <a:p>
            <a:pPr marL="800100" lvl="1" indent="-342900">
              <a:lnSpc>
                <a:spcPct val="150000"/>
              </a:lnSpc>
              <a:buFont typeface="Wingdings" panose="05000000000000000000" pitchFamily="2" charset="2"/>
              <a:buChar char="Ø"/>
            </a:pPr>
            <a:r>
              <a:rPr lang="de-DE" sz="2000" dirty="0">
                <a:solidFill>
                  <a:srgbClr val="083163"/>
                </a:solidFill>
              </a:rPr>
              <a:t>hoher finanzieller Aufwand</a:t>
            </a:r>
          </a:p>
        </p:txBody>
      </p:sp>
      <p:sp>
        <p:nvSpPr>
          <p:cNvPr id="6" name="Titel 1"/>
          <p:cNvSpPr>
            <a:spLocks noGrp="1"/>
          </p:cNvSpPr>
          <p:nvPr>
            <p:ph type="title"/>
          </p:nvPr>
        </p:nvSpPr>
        <p:spPr>
          <a:xfrm>
            <a:off x="1524000" y="590968"/>
            <a:ext cx="5181600" cy="707886"/>
          </a:xfrm>
        </p:spPr>
        <p:txBody>
          <a:bodyPr/>
          <a:lstStyle/>
          <a:p>
            <a:r>
              <a:rPr lang="de-DE" b="1" dirty="0"/>
              <a:t>III.  Vorhaben laut Koalitionsvertrag</a:t>
            </a:r>
            <a:br>
              <a:rPr lang="de-DE" b="1" dirty="0"/>
            </a:br>
            <a:r>
              <a:rPr lang="de-DE" b="1" dirty="0"/>
              <a:t>      für die 19. Legislaturperiode</a:t>
            </a:r>
          </a:p>
        </p:txBody>
      </p:sp>
    </p:spTree>
    <p:extLst>
      <p:ext uri="{BB962C8B-B14F-4D97-AF65-F5344CB8AC3E}">
        <p14:creationId xmlns:p14="http://schemas.microsoft.com/office/powerpoint/2010/main" val="1604769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1524000" y="590968"/>
            <a:ext cx="5181600" cy="707886"/>
          </a:xfrm>
        </p:spPr>
        <p:txBody>
          <a:bodyPr/>
          <a:lstStyle/>
          <a:p>
            <a:r>
              <a:rPr lang="de-DE" b="1" dirty="0"/>
              <a:t>III.  Vorhaben laut Koalitionsvertrag:</a:t>
            </a:r>
            <a:br>
              <a:rPr lang="de-DE" b="1" dirty="0"/>
            </a:br>
            <a:r>
              <a:rPr lang="de-DE" b="1" dirty="0"/>
              <a:t>      Bearbeitung der Problemfelder</a:t>
            </a: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50" y="1678780"/>
            <a:ext cx="8549326" cy="4575716"/>
          </a:xfrm>
          <a:prstGeom prst="rect">
            <a:avLst/>
          </a:prstGeom>
        </p:spPr>
      </p:pic>
      <p:pic>
        <p:nvPicPr>
          <p:cNvPr id="2" name="Grafik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599075" y="1678780"/>
            <a:ext cx="468725" cy="1473996"/>
          </a:xfrm>
          <a:prstGeom prst="rect">
            <a:avLst/>
          </a:prstGeom>
        </p:spPr>
      </p:pic>
      <p:pic>
        <p:nvPicPr>
          <p:cNvPr id="5" name="Grafik 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599074" y="3295650"/>
            <a:ext cx="468725" cy="838200"/>
          </a:xfrm>
          <a:prstGeom prst="rect">
            <a:avLst/>
          </a:prstGeom>
        </p:spPr>
      </p:pic>
      <p:pic>
        <p:nvPicPr>
          <p:cNvPr id="6" name="Grafik 5"/>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599074" y="4181474"/>
            <a:ext cx="468725" cy="1123951"/>
          </a:xfrm>
          <a:prstGeom prst="rect">
            <a:avLst/>
          </a:prstGeom>
        </p:spPr>
      </p:pic>
      <p:pic>
        <p:nvPicPr>
          <p:cNvPr id="8" name="Grafik 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8602836" y="4867276"/>
            <a:ext cx="468725" cy="1343024"/>
          </a:xfrm>
          <a:prstGeom prst="rect">
            <a:avLst/>
          </a:prstGeom>
        </p:spPr>
      </p:pic>
      <p:cxnSp>
        <p:nvCxnSpPr>
          <p:cNvPr id="9" name="Gerader Verbinder 8"/>
          <p:cNvCxnSpPr/>
          <p:nvPr/>
        </p:nvCxnSpPr>
        <p:spPr>
          <a:xfrm>
            <a:off x="9048749" y="1716880"/>
            <a:ext cx="19050" cy="4537616"/>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Gerader Verbinder 10"/>
          <p:cNvCxnSpPr/>
          <p:nvPr/>
        </p:nvCxnSpPr>
        <p:spPr>
          <a:xfrm>
            <a:off x="8589549" y="6235446"/>
            <a:ext cx="478250" cy="12954"/>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288317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1524000" y="764704"/>
            <a:ext cx="7313002" cy="353943"/>
          </a:xfrm>
        </p:spPr>
        <p:txBody>
          <a:bodyPr/>
          <a:lstStyle/>
          <a:p>
            <a:r>
              <a:rPr lang="de-DE" dirty="0"/>
              <a:t>Gliederung</a:t>
            </a:r>
          </a:p>
        </p:txBody>
      </p:sp>
      <p:sp>
        <p:nvSpPr>
          <p:cNvPr id="5" name="Textplatzhalter 4"/>
          <p:cNvSpPr>
            <a:spLocks noGrp="1"/>
          </p:cNvSpPr>
          <p:nvPr>
            <p:ph type="body" idx="11"/>
          </p:nvPr>
        </p:nvSpPr>
        <p:spPr>
          <a:xfrm>
            <a:off x="1524000" y="2151144"/>
            <a:ext cx="5297424" cy="3385542"/>
          </a:xfrm>
        </p:spPr>
        <p:txBody>
          <a:bodyPr/>
          <a:lstStyle/>
          <a:p>
            <a:pPr marL="357188" indent="-357188">
              <a:buFont typeface="+mj-lt"/>
              <a:buAutoNum type="romanUcPeriod"/>
            </a:pPr>
            <a:r>
              <a:rPr lang="de-DE" sz="2000" b="1" dirty="0">
                <a:solidFill>
                  <a:schemeClr val="bg1">
                    <a:lumMod val="75000"/>
                  </a:schemeClr>
                </a:solidFill>
                <a:latin typeface="Arial Narrow" panose="020B0606020202030204" pitchFamily="34" charset="0"/>
              </a:rPr>
              <a:t>Ausgangslage</a:t>
            </a:r>
          </a:p>
          <a:p>
            <a:pPr marL="358775" indent="-358775">
              <a:buFont typeface="+mj-lt"/>
              <a:buAutoNum type="romanUcPeriod"/>
            </a:pPr>
            <a:endParaRPr lang="de-DE" sz="2000" b="1" dirty="0">
              <a:solidFill>
                <a:schemeClr val="accent1">
                  <a:lumMod val="50000"/>
                </a:schemeClr>
              </a:solidFill>
              <a:latin typeface="Arial Narrow" panose="020B0606020202030204" pitchFamily="34" charset="0"/>
            </a:endParaRPr>
          </a:p>
          <a:p>
            <a:pPr marL="358775" indent="-358775">
              <a:buFont typeface="+mj-lt"/>
              <a:buAutoNum type="romanUcPeriod"/>
            </a:pPr>
            <a:endParaRPr lang="de-DE" sz="2000" b="1" dirty="0">
              <a:solidFill>
                <a:schemeClr val="accent1">
                  <a:lumMod val="50000"/>
                </a:schemeClr>
              </a:solidFill>
              <a:latin typeface="Arial Narrow" panose="020B0606020202030204" pitchFamily="34" charset="0"/>
            </a:endParaRPr>
          </a:p>
          <a:p>
            <a:pPr marL="358775" indent="-358775">
              <a:buFont typeface="+mj-lt"/>
              <a:buAutoNum type="romanUcPeriod"/>
            </a:pPr>
            <a:r>
              <a:rPr lang="de-DE" sz="2000" b="1" dirty="0">
                <a:solidFill>
                  <a:schemeClr val="bg1">
                    <a:lumMod val="75000"/>
                  </a:schemeClr>
                </a:solidFill>
                <a:latin typeface="Arial Narrow" panose="020B0606020202030204" pitchFamily="34" charset="0"/>
              </a:rPr>
              <a:t>Reaktion des Gesetzgebers: Verkündete Gesetze</a:t>
            </a:r>
          </a:p>
          <a:p>
            <a:pPr marL="358775" indent="-358775">
              <a:buFont typeface="+mj-lt"/>
              <a:buAutoNum type="romanUcPeriod"/>
            </a:pPr>
            <a:endParaRPr lang="de-DE" sz="2000" b="1" dirty="0">
              <a:solidFill>
                <a:schemeClr val="bg1">
                  <a:lumMod val="75000"/>
                </a:schemeClr>
              </a:solidFill>
              <a:latin typeface="Arial Narrow" panose="020B0606020202030204" pitchFamily="34" charset="0"/>
            </a:endParaRPr>
          </a:p>
          <a:p>
            <a:pPr marL="358775" indent="-358775">
              <a:buFont typeface="+mj-lt"/>
              <a:buAutoNum type="romanUcPeriod"/>
            </a:pPr>
            <a:endParaRPr lang="de-DE" sz="2000" b="1" dirty="0">
              <a:solidFill>
                <a:schemeClr val="bg1">
                  <a:lumMod val="75000"/>
                </a:schemeClr>
              </a:solidFill>
              <a:latin typeface="Arial Narrow" panose="020B0606020202030204" pitchFamily="34" charset="0"/>
            </a:endParaRPr>
          </a:p>
          <a:p>
            <a:pPr marL="358775" indent="-358775">
              <a:buFont typeface="+mj-lt"/>
              <a:buAutoNum type="romanUcPeriod"/>
            </a:pPr>
            <a:r>
              <a:rPr lang="de-DE" sz="2000" b="1" dirty="0">
                <a:solidFill>
                  <a:schemeClr val="bg1">
                    <a:lumMod val="75000"/>
                  </a:schemeClr>
                </a:solidFill>
                <a:latin typeface="Arial Narrow" panose="020B0606020202030204" pitchFamily="34" charset="0"/>
              </a:rPr>
              <a:t>Vorhaben nach dem Koalitionsvertrag                                                              für die 19. Legislaturperiode</a:t>
            </a:r>
          </a:p>
          <a:p>
            <a:pPr marL="358775" indent="-358775">
              <a:buFont typeface="+mj-lt"/>
              <a:buAutoNum type="romanUcPeriod"/>
            </a:pPr>
            <a:endParaRPr lang="de-DE" sz="2000" b="1" dirty="0">
              <a:solidFill>
                <a:schemeClr val="bg1">
                  <a:lumMod val="75000"/>
                </a:schemeClr>
              </a:solidFill>
              <a:latin typeface="Arial Narrow" panose="020B0606020202030204" pitchFamily="34" charset="0"/>
            </a:endParaRPr>
          </a:p>
          <a:p>
            <a:pPr marL="358775" indent="-358775">
              <a:buFont typeface="+mj-lt"/>
              <a:buAutoNum type="romanUcPeriod"/>
            </a:pPr>
            <a:endParaRPr lang="de-DE" sz="2000" b="1" dirty="0">
              <a:solidFill>
                <a:schemeClr val="bg1">
                  <a:lumMod val="75000"/>
                </a:schemeClr>
              </a:solidFill>
              <a:latin typeface="Arial Narrow" panose="020B0606020202030204" pitchFamily="34" charset="0"/>
            </a:endParaRPr>
          </a:p>
          <a:p>
            <a:pPr marL="358775" indent="-358775">
              <a:buFont typeface="+mj-lt"/>
              <a:buAutoNum type="romanUcPeriod"/>
            </a:pPr>
            <a:r>
              <a:rPr lang="de-DE" sz="2000" b="1" dirty="0">
                <a:solidFill>
                  <a:srgbClr val="265068"/>
                </a:solidFill>
                <a:latin typeface="Arial Narrow" panose="020B0606020202030204" pitchFamily="34" charset="0"/>
              </a:rPr>
              <a:t>Schlussworte</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4437112"/>
            <a:ext cx="1619672" cy="1735363"/>
          </a:xfrm>
          <a:prstGeom prst="rect">
            <a:avLst/>
          </a:prstGeom>
        </p:spPr>
      </p:pic>
    </p:spTree>
    <p:extLst>
      <p:ext uri="{BB962C8B-B14F-4D97-AF65-F5344CB8AC3E}">
        <p14:creationId xmlns:p14="http://schemas.microsoft.com/office/powerpoint/2010/main" val="16698229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4"/>
          <p:cNvSpPr txBox="1">
            <a:spLocks/>
          </p:cNvSpPr>
          <p:nvPr/>
        </p:nvSpPr>
        <p:spPr>
          <a:xfrm>
            <a:off x="1256584" y="2305564"/>
            <a:ext cx="7274768" cy="2154436"/>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de-DE" sz="2000" b="1" kern="0" dirty="0">
                <a:solidFill>
                  <a:srgbClr val="244C62"/>
                </a:solidFill>
                <a:latin typeface="Arial Narrow" panose="020B0606020202030204" pitchFamily="34" charset="0"/>
              </a:rPr>
              <a:t>Der Anpassungsbedarf an die gesetzliche Rentenversicherung wird deutlich zunehmen.</a:t>
            </a:r>
          </a:p>
          <a:p>
            <a:endParaRPr lang="de-DE" sz="2000" b="1" kern="0" dirty="0">
              <a:solidFill>
                <a:srgbClr val="244C62"/>
              </a:solidFill>
              <a:latin typeface="Arial Narrow" panose="020B0606020202030204" pitchFamily="34" charset="0"/>
            </a:endParaRPr>
          </a:p>
          <a:p>
            <a:endParaRPr lang="de-DE" sz="2000" b="1" kern="0" dirty="0">
              <a:solidFill>
                <a:srgbClr val="244C62"/>
              </a:solidFill>
              <a:latin typeface="Arial Narrow" panose="020B0606020202030204" pitchFamily="34" charset="0"/>
            </a:endParaRPr>
          </a:p>
          <a:p>
            <a:r>
              <a:rPr lang="de-DE" sz="2000" b="1" kern="0" dirty="0">
                <a:solidFill>
                  <a:srgbClr val="244C62"/>
                </a:solidFill>
                <a:latin typeface="Arial Narrow" panose="020B0606020202030204" pitchFamily="34" charset="0"/>
              </a:rPr>
              <a:t>Bisher hat sich die gesetzliche Rentenversicherung als anpassungsfähig und flexibel erwiesen. Das wird auch in Zukunft notwendig sein.</a:t>
            </a:r>
          </a:p>
          <a:p>
            <a:endParaRPr lang="de-DE" sz="2000" b="1" kern="0" dirty="0">
              <a:solidFill>
                <a:srgbClr val="244C62"/>
              </a:solidFill>
              <a:latin typeface="Arial Narrow" panose="020B0606020202030204" pitchFamily="34" charset="0"/>
            </a:endParaRPr>
          </a:p>
        </p:txBody>
      </p:sp>
      <p:sp>
        <p:nvSpPr>
          <p:cNvPr id="5" name="Titel 1"/>
          <p:cNvSpPr>
            <a:spLocks noGrp="1"/>
          </p:cNvSpPr>
          <p:nvPr>
            <p:ph type="title"/>
          </p:nvPr>
        </p:nvSpPr>
        <p:spPr>
          <a:xfrm>
            <a:off x="1524000" y="771943"/>
            <a:ext cx="5181600" cy="353943"/>
          </a:xfrm>
        </p:spPr>
        <p:txBody>
          <a:bodyPr/>
          <a:lstStyle/>
          <a:p>
            <a:r>
              <a:rPr lang="de-DE" b="1" dirty="0"/>
              <a:t>IV.  Schlussworte</a:t>
            </a:r>
          </a:p>
        </p:txBody>
      </p:sp>
    </p:spTree>
    <p:extLst>
      <p:ext uri="{BB962C8B-B14F-4D97-AF65-F5344CB8AC3E}">
        <p14:creationId xmlns:p14="http://schemas.microsoft.com/office/powerpoint/2010/main" val="23037516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4"/>
          <p:cNvSpPr txBox="1">
            <a:spLocks/>
          </p:cNvSpPr>
          <p:nvPr/>
        </p:nvSpPr>
        <p:spPr>
          <a:xfrm>
            <a:off x="1878376" y="1775212"/>
            <a:ext cx="7046168" cy="307777"/>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de-DE" sz="2000" b="1" kern="0" dirty="0">
                <a:solidFill>
                  <a:srgbClr val="244C62"/>
                </a:solidFill>
                <a:latin typeface="Arial Narrow" panose="020B0606020202030204" pitchFamily="34" charset="0"/>
              </a:rPr>
              <a:t>Welche Lösungsmöglichkeiten gibt es für die Rentenversicherung?</a:t>
            </a:r>
            <a:endParaRPr lang="de-DE" b="1" kern="0" dirty="0">
              <a:solidFill>
                <a:srgbClr val="244C62"/>
              </a:solidFill>
              <a:latin typeface="Arial Narrow" panose="020B0606020202030204" pitchFamily="34" charset="0"/>
            </a:endParaRPr>
          </a:p>
        </p:txBody>
      </p:sp>
      <p:sp>
        <p:nvSpPr>
          <p:cNvPr id="4" name="Textplatzhalter 4"/>
          <p:cNvSpPr txBox="1">
            <a:spLocks/>
          </p:cNvSpPr>
          <p:nvPr/>
        </p:nvSpPr>
        <p:spPr>
          <a:xfrm>
            <a:off x="1256584" y="2415292"/>
            <a:ext cx="7064456" cy="3046988"/>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342900" indent="-342900">
              <a:buFont typeface="Wingdings" panose="05000000000000000000" pitchFamily="2" charset="2"/>
              <a:buChar char="Ø"/>
            </a:pPr>
            <a:r>
              <a:rPr lang="de-DE" sz="2000" kern="0" dirty="0">
                <a:solidFill>
                  <a:srgbClr val="244C62"/>
                </a:solidFill>
                <a:latin typeface="Arial Narrow" panose="020B0606020202030204" pitchFamily="34" charset="0"/>
              </a:rPr>
              <a:t>Wirtschaftliche Abhängigkeit reicht für Zugang zum System</a:t>
            </a:r>
          </a:p>
          <a:p>
            <a:pPr marL="342900" indent="-342900">
              <a:buFont typeface="Wingdings" panose="05000000000000000000" pitchFamily="2" charset="2"/>
              <a:buChar char="Ø"/>
            </a:pPr>
            <a:endParaRPr lang="de-DE" sz="2000" kern="0" dirty="0">
              <a:solidFill>
                <a:srgbClr val="244C62"/>
              </a:solidFill>
              <a:latin typeface="Arial Narrow" panose="020B0606020202030204" pitchFamily="34" charset="0"/>
            </a:endParaRPr>
          </a:p>
          <a:p>
            <a:pPr marL="342900" indent="-342900">
              <a:buFont typeface="Wingdings" panose="05000000000000000000" pitchFamily="2" charset="2"/>
              <a:buChar char="Ø"/>
            </a:pPr>
            <a:r>
              <a:rPr lang="de-DE" sz="2000" kern="0" dirty="0">
                <a:solidFill>
                  <a:srgbClr val="244C62"/>
                </a:solidFill>
                <a:latin typeface="Arial Narrow" panose="020B0606020202030204" pitchFamily="34" charset="0"/>
              </a:rPr>
              <a:t>Bemessungsgrundlage nicht nur Entgelt, sondern auch andere Einkommensarten</a:t>
            </a:r>
          </a:p>
          <a:p>
            <a:pPr marL="342900" indent="-342900">
              <a:buFont typeface="Wingdings" panose="05000000000000000000" pitchFamily="2" charset="2"/>
              <a:buChar char="Ø"/>
            </a:pPr>
            <a:endParaRPr lang="de-DE" sz="2000" kern="0" dirty="0">
              <a:solidFill>
                <a:srgbClr val="244C62"/>
              </a:solidFill>
              <a:latin typeface="Arial Narrow" panose="020B0606020202030204" pitchFamily="34" charset="0"/>
            </a:endParaRPr>
          </a:p>
          <a:p>
            <a:pPr marL="342900" indent="-342900">
              <a:buFont typeface="Wingdings" panose="05000000000000000000" pitchFamily="2" charset="2"/>
              <a:buChar char="Ø"/>
            </a:pPr>
            <a:r>
              <a:rPr lang="de-DE" sz="2000" kern="0" dirty="0">
                <a:solidFill>
                  <a:srgbClr val="244C62"/>
                </a:solidFill>
                <a:latin typeface="Arial Narrow" panose="020B0606020202030204" pitchFamily="34" charset="0"/>
              </a:rPr>
              <a:t>Mix aus Beitrags- und Steuerfinanzierung</a:t>
            </a:r>
          </a:p>
          <a:p>
            <a:pPr marL="342900" indent="-342900">
              <a:buFont typeface="Wingdings" panose="05000000000000000000" pitchFamily="2" charset="2"/>
              <a:buChar char="Ø"/>
            </a:pPr>
            <a:endParaRPr lang="de-DE" sz="2000" kern="0" dirty="0">
              <a:solidFill>
                <a:srgbClr val="244C62"/>
              </a:solidFill>
              <a:latin typeface="Arial Narrow" panose="020B0606020202030204" pitchFamily="34" charset="0"/>
            </a:endParaRPr>
          </a:p>
          <a:p>
            <a:pPr marL="342900" indent="-342900">
              <a:buFont typeface="Wingdings" panose="05000000000000000000" pitchFamily="2" charset="2"/>
              <a:buChar char="Ø"/>
            </a:pPr>
            <a:r>
              <a:rPr lang="de-DE" sz="2000" kern="0" dirty="0">
                <a:solidFill>
                  <a:srgbClr val="244C62"/>
                </a:solidFill>
                <a:latin typeface="Arial Narrow" panose="020B0606020202030204" pitchFamily="34" charset="0"/>
              </a:rPr>
              <a:t>Exkurs: künftiges Bild der Rentenversicherung:</a:t>
            </a:r>
          </a:p>
          <a:p>
            <a:pPr marL="342900" indent="-342900">
              <a:buFont typeface="Wingdings" panose="05000000000000000000" pitchFamily="2" charset="2"/>
              <a:buChar char="Ø"/>
            </a:pPr>
            <a:endParaRPr lang="de-DE" sz="600" kern="0" dirty="0">
              <a:solidFill>
                <a:srgbClr val="244C62"/>
              </a:solidFill>
              <a:latin typeface="Arial Narrow" panose="020B0606020202030204" pitchFamily="34" charset="0"/>
            </a:endParaRPr>
          </a:p>
          <a:p>
            <a:pPr marL="800100" lvl="1" indent="-342900">
              <a:buFont typeface="Wingdings" panose="05000000000000000000" pitchFamily="2" charset="2"/>
              <a:buChar char="§"/>
            </a:pPr>
            <a:r>
              <a:rPr lang="de-DE" sz="1600" kern="0" dirty="0">
                <a:solidFill>
                  <a:srgbClr val="244C62"/>
                </a:solidFill>
                <a:latin typeface="Arial Narrow" panose="020B0606020202030204" pitchFamily="34" charset="0"/>
              </a:rPr>
              <a:t>unflexibel bei der Zugehörigkeit zum System</a:t>
            </a:r>
          </a:p>
          <a:p>
            <a:pPr marL="800100" lvl="1" indent="-342900">
              <a:buFont typeface="Wingdings" panose="05000000000000000000" pitchFamily="2" charset="2"/>
              <a:buChar char="§"/>
            </a:pPr>
            <a:r>
              <a:rPr lang="de-DE" sz="1600" kern="0" dirty="0">
                <a:solidFill>
                  <a:srgbClr val="244C62"/>
                </a:solidFill>
                <a:latin typeface="Arial Narrow" panose="020B0606020202030204" pitchFamily="34" charset="0"/>
              </a:rPr>
              <a:t>flexibel beim Austritt aus dem System (gleitende Übergänge in den Ruhestand) </a:t>
            </a:r>
          </a:p>
        </p:txBody>
      </p:sp>
      <p:sp>
        <p:nvSpPr>
          <p:cNvPr id="9" name="Titel 1"/>
          <p:cNvSpPr>
            <a:spLocks noGrp="1"/>
          </p:cNvSpPr>
          <p:nvPr>
            <p:ph type="title"/>
          </p:nvPr>
        </p:nvSpPr>
        <p:spPr>
          <a:xfrm>
            <a:off x="1524000" y="771943"/>
            <a:ext cx="5181600" cy="353943"/>
          </a:xfrm>
        </p:spPr>
        <p:txBody>
          <a:bodyPr/>
          <a:lstStyle/>
          <a:p>
            <a:r>
              <a:rPr lang="de-DE" b="1" dirty="0"/>
              <a:t>IV.  Schlussworte</a:t>
            </a:r>
          </a:p>
        </p:txBody>
      </p:sp>
    </p:spTree>
    <p:extLst>
      <p:ext uri="{BB962C8B-B14F-4D97-AF65-F5344CB8AC3E}">
        <p14:creationId xmlns:p14="http://schemas.microsoft.com/office/powerpoint/2010/main" val="8991890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4"/>
          <p:cNvSpPr txBox="1">
            <a:spLocks/>
          </p:cNvSpPr>
          <p:nvPr/>
        </p:nvSpPr>
        <p:spPr>
          <a:xfrm>
            <a:off x="1878376" y="1775212"/>
            <a:ext cx="7046168" cy="307777"/>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de-DE" sz="2000" b="1" kern="0" dirty="0">
                <a:solidFill>
                  <a:srgbClr val="244C62"/>
                </a:solidFill>
                <a:latin typeface="Arial Narrow" panose="020B0606020202030204" pitchFamily="34" charset="0"/>
              </a:rPr>
              <a:t>Und für die Gesellschaft: Welche Werte sind und bleiben wichtig?</a:t>
            </a:r>
            <a:endParaRPr lang="de-DE" b="1" kern="0" dirty="0">
              <a:solidFill>
                <a:srgbClr val="244C62"/>
              </a:solidFill>
              <a:latin typeface="Arial Narrow" panose="020B0606020202030204" pitchFamily="34" charset="0"/>
            </a:endParaRPr>
          </a:p>
        </p:txBody>
      </p:sp>
      <p:sp>
        <p:nvSpPr>
          <p:cNvPr id="4" name="Textplatzhalter 4"/>
          <p:cNvSpPr txBox="1">
            <a:spLocks/>
          </p:cNvSpPr>
          <p:nvPr/>
        </p:nvSpPr>
        <p:spPr>
          <a:xfrm>
            <a:off x="1256584" y="2415292"/>
            <a:ext cx="7064456" cy="3385542"/>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de-DE" sz="2000" u="sng" kern="0" dirty="0">
                <a:solidFill>
                  <a:srgbClr val="244C62"/>
                </a:solidFill>
                <a:latin typeface="Arial Narrow" panose="020B0606020202030204" pitchFamily="34" charset="0"/>
              </a:rPr>
              <a:t>These 1:</a:t>
            </a:r>
            <a:r>
              <a:rPr lang="de-DE" sz="2000" kern="0" dirty="0">
                <a:solidFill>
                  <a:srgbClr val="244C62"/>
                </a:solidFill>
                <a:latin typeface="Arial Narrow" panose="020B0606020202030204" pitchFamily="34" charset="0"/>
              </a:rPr>
              <a:t>	„Solidarität rechnet mit Solidarität.“</a:t>
            </a:r>
          </a:p>
          <a:p>
            <a:endParaRPr lang="de-DE" sz="2000" kern="0" dirty="0">
              <a:solidFill>
                <a:srgbClr val="244C62"/>
              </a:solidFill>
              <a:latin typeface="Arial Narrow" panose="020B0606020202030204" pitchFamily="34" charset="0"/>
            </a:endParaRPr>
          </a:p>
          <a:p>
            <a:pPr marL="895350" indent="-895350"/>
            <a:r>
              <a:rPr lang="de-DE" sz="2000" u="sng" kern="0" dirty="0">
                <a:solidFill>
                  <a:srgbClr val="244C62"/>
                </a:solidFill>
                <a:latin typeface="Arial Narrow" panose="020B0606020202030204" pitchFamily="34" charset="0"/>
              </a:rPr>
              <a:t>These 2:</a:t>
            </a:r>
            <a:r>
              <a:rPr lang="de-DE" sz="2000" kern="0" dirty="0">
                <a:solidFill>
                  <a:srgbClr val="244C62"/>
                </a:solidFill>
                <a:latin typeface="Arial Narrow" panose="020B0606020202030204" pitchFamily="34" charset="0"/>
              </a:rPr>
              <a:t> „Solidarität </a:t>
            </a:r>
            <a:r>
              <a:rPr lang="de-DE" sz="2000" kern="0" dirty="0" err="1">
                <a:solidFill>
                  <a:srgbClr val="244C62"/>
                </a:solidFill>
                <a:latin typeface="Arial Narrow" panose="020B0606020202030204" pitchFamily="34" charset="0"/>
              </a:rPr>
              <a:t>entindividualisiert</a:t>
            </a:r>
            <a:r>
              <a:rPr lang="de-DE" sz="2000" kern="0" dirty="0">
                <a:solidFill>
                  <a:srgbClr val="244C62"/>
                </a:solidFill>
                <a:latin typeface="Arial Narrow" panose="020B0606020202030204" pitchFamily="34" charset="0"/>
              </a:rPr>
              <a:t> das Risiko und entdramatisiert den individuellen Kampf mit dem Unglück.“</a:t>
            </a:r>
          </a:p>
          <a:p>
            <a:endParaRPr lang="de-DE" sz="2000" kern="0" dirty="0">
              <a:solidFill>
                <a:srgbClr val="244C62"/>
              </a:solidFill>
              <a:latin typeface="Arial Narrow" panose="020B0606020202030204" pitchFamily="34" charset="0"/>
            </a:endParaRPr>
          </a:p>
          <a:p>
            <a:pPr marL="895350" indent="-895350"/>
            <a:r>
              <a:rPr lang="de-DE" sz="2000" u="sng" kern="0" dirty="0">
                <a:solidFill>
                  <a:srgbClr val="244C62"/>
                </a:solidFill>
                <a:latin typeface="Arial Narrow" panose="020B0606020202030204" pitchFamily="34" charset="0"/>
              </a:rPr>
              <a:t>These 3:</a:t>
            </a:r>
            <a:r>
              <a:rPr lang="de-DE" sz="2000" kern="0" dirty="0">
                <a:solidFill>
                  <a:srgbClr val="244C62"/>
                </a:solidFill>
                <a:latin typeface="Arial Narrow" panose="020B0606020202030204" pitchFamily="34" charset="0"/>
              </a:rPr>
              <a:t> „Subsidiarität heißt nicht, den einzelnen mit seiner sozialen Sicherung allein lassen.“</a:t>
            </a:r>
          </a:p>
          <a:p>
            <a:endParaRPr lang="de-DE" sz="2000" kern="0" dirty="0">
              <a:solidFill>
                <a:srgbClr val="244C62"/>
              </a:solidFill>
              <a:latin typeface="Arial Narrow" panose="020B0606020202030204" pitchFamily="34" charset="0"/>
            </a:endParaRPr>
          </a:p>
          <a:p>
            <a:pPr marL="895350" indent="-895350"/>
            <a:r>
              <a:rPr lang="de-DE" sz="2000" u="sng" kern="0" dirty="0">
                <a:solidFill>
                  <a:srgbClr val="244C62"/>
                </a:solidFill>
                <a:latin typeface="Arial Narrow" panose="020B0606020202030204" pitchFamily="34" charset="0"/>
              </a:rPr>
              <a:t>These 4:</a:t>
            </a:r>
            <a:r>
              <a:rPr lang="de-DE" sz="2000" kern="0" dirty="0">
                <a:solidFill>
                  <a:srgbClr val="244C62"/>
                </a:solidFill>
                <a:latin typeface="Arial Narrow" panose="020B0606020202030204" pitchFamily="34" charset="0"/>
              </a:rPr>
              <a:t> „Wenn die Ungleichheiten als für die überwiegende Mehrheit der Gesellschaft noch als gerecht, plausibel, nachvollziehbar empfunden werden, sind Gesellschaften glücklich.“</a:t>
            </a:r>
          </a:p>
        </p:txBody>
      </p:sp>
      <p:sp>
        <p:nvSpPr>
          <p:cNvPr id="9" name="Titel 1"/>
          <p:cNvSpPr>
            <a:spLocks noGrp="1"/>
          </p:cNvSpPr>
          <p:nvPr>
            <p:ph type="title"/>
          </p:nvPr>
        </p:nvSpPr>
        <p:spPr>
          <a:xfrm>
            <a:off x="1524000" y="771943"/>
            <a:ext cx="5181600" cy="353943"/>
          </a:xfrm>
        </p:spPr>
        <p:txBody>
          <a:bodyPr/>
          <a:lstStyle/>
          <a:p>
            <a:r>
              <a:rPr lang="de-DE" b="1" dirty="0"/>
              <a:t>IV.  Schlussworte</a:t>
            </a:r>
          </a:p>
        </p:txBody>
      </p:sp>
    </p:spTree>
    <p:extLst>
      <p:ext uri="{BB962C8B-B14F-4D97-AF65-F5344CB8AC3E}">
        <p14:creationId xmlns:p14="http://schemas.microsoft.com/office/powerpoint/2010/main" val="18034241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Blase_cd_tra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5253" y="1473334"/>
            <a:ext cx="4598888" cy="1657350"/>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4"/>
          <p:cNvSpPr/>
          <p:nvPr/>
        </p:nvSpPr>
        <p:spPr>
          <a:xfrm>
            <a:off x="1829433" y="1332000"/>
            <a:ext cx="0" cy="2916555"/>
          </a:xfrm>
          <a:custGeom>
            <a:avLst/>
            <a:gdLst/>
            <a:ahLst/>
            <a:cxnLst/>
            <a:rect l="l" t="t" r="r" b="b"/>
            <a:pathLst>
              <a:path h="2916554">
                <a:moveTo>
                  <a:pt x="0" y="0"/>
                </a:moveTo>
                <a:lnTo>
                  <a:pt x="0" y="2915996"/>
                </a:lnTo>
              </a:path>
            </a:pathLst>
          </a:custGeom>
          <a:ln w="22872">
            <a:solidFill>
              <a:srgbClr val="173C51"/>
            </a:solidFill>
          </a:ln>
        </p:spPr>
        <p:txBody>
          <a:bodyPr wrap="square" lIns="0" tIns="0" rIns="0" bIns="0" rtlCol="0"/>
          <a:lstStyle/>
          <a:p>
            <a:endParaRPr dirty="0"/>
          </a:p>
        </p:txBody>
      </p:sp>
      <p:sp>
        <p:nvSpPr>
          <p:cNvPr id="5" name="object 5"/>
          <p:cNvSpPr/>
          <p:nvPr/>
        </p:nvSpPr>
        <p:spPr>
          <a:xfrm>
            <a:off x="288000" y="5012010"/>
            <a:ext cx="8567989" cy="1561115"/>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dirty="0"/>
          </a:p>
        </p:txBody>
      </p:sp>
      <p:sp>
        <p:nvSpPr>
          <p:cNvPr id="6" name="Rectangle 4"/>
          <p:cNvSpPr>
            <a:spLocks noChangeArrowheads="1"/>
          </p:cNvSpPr>
          <p:nvPr/>
        </p:nvSpPr>
        <p:spPr bwMode="auto">
          <a:xfrm>
            <a:off x="4056856" y="1610108"/>
            <a:ext cx="4783138"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3181" tIns="40816" rIns="80347" bIns="40816"/>
          <a:lstStyle/>
          <a:p>
            <a:pPr defTabSz="817563">
              <a:lnSpc>
                <a:spcPct val="110000"/>
              </a:lnSpc>
            </a:pPr>
            <a:r>
              <a:rPr lang="de-DE" sz="3200" b="1" dirty="0">
                <a:solidFill>
                  <a:schemeClr val="bg1"/>
                </a:solidFill>
                <a:latin typeface="Arial" pitchFamily="34" charset="0"/>
                <a:cs typeface="Arial" pitchFamily="34" charset="0"/>
              </a:rPr>
              <a:t>Vielen Dank für Ihre Aufmerksamkeit.</a:t>
            </a:r>
          </a:p>
        </p:txBody>
      </p:sp>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213" y="3250379"/>
            <a:ext cx="4319885" cy="998176"/>
          </a:xfrm>
          <a:prstGeom prst="rect">
            <a:avLst/>
          </a:prstGeom>
        </p:spPr>
      </p:pic>
      <p:sp>
        <p:nvSpPr>
          <p:cNvPr id="9" name="Rechteck 8"/>
          <p:cNvSpPr/>
          <p:nvPr/>
        </p:nvSpPr>
        <p:spPr>
          <a:xfrm>
            <a:off x="0" y="309228"/>
            <a:ext cx="9144000" cy="900447"/>
          </a:xfrm>
          <a:prstGeom prst="rect">
            <a:avLst/>
          </a:prstGeom>
          <a:solidFill>
            <a:srgbClr val="F79646"/>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Picture 6" descr="H:\Scan_20160922_000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79949" y="600075"/>
            <a:ext cx="3063376" cy="3858757"/>
          </a:xfrm>
          <a:prstGeom prst="rect">
            <a:avLst/>
          </a:prstGeom>
          <a:ln w="38100" cap="sq">
            <a:solidFill>
              <a:srgbClr val="265068"/>
            </a:solidFill>
            <a:prstDash val="solid"/>
            <a:miter lim="800000"/>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861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4"/>
          <p:cNvSpPr txBox="1">
            <a:spLocks/>
          </p:cNvSpPr>
          <p:nvPr/>
        </p:nvSpPr>
        <p:spPr>
          <a:xfrm>
            <a:off x="1037591" y="1677301"/>
            <a:ext cx="7415783" cy="778611"/>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lvl="2">
              <a:lnSpc>
                <a:spcPct val="150000"/>
              </a:lnSpc>
            </a:pPr>
            <a:r>
              <a:rPr lang="de-DE" kern="0" dirty="0">
                <a:solidFill>
                  <a:srgbClr val="244C62"/>
                </a:solidFill>
                <a:latin typeface="Arial Narrow"/>
                <a:cs typeface="Arial Narrow"/>
              </a:rPr>
              <a:t>Altersstruktur in Deutschland von 1900 bis 2060</a:t>
            </a:r>
          </a:p>
          <a:p>
            <a:pPr marL="0" lvl="2">
              <a:lnSpc>
                <a:spcPct val="150000"/>
              </a:lnSpc>
            </a:pPr>
            <a:endParaRPr lang="de-DE" kern="0" dirty="0">
              <a:solidFill>
                <a:srgbClr val="244C62"/>
              </a:solidFill>
              <a:latin typeface="Arial Narrow"/>
              <a:cs typeface="Arial Narrow"/>
            </a:endParaRPr>
          </a:p>
        </p:txBody>
      </p:sp>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666" y="2084832"/>
            <a:ext cx="3586845" cy="218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8123" y="2094349"/>
            <a:ext cx="3561386" cy="218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7954" y="4185140"/>
            <a:ext cx="3526549" cy="21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Object 8"/>
          <p:cNvGraphicFramePr>
            <a:graphicFrameLocks noChangeAspect="1"/>
          </p:cNvGraphicFramePr>
          <p:nvPr>
            <p:extLst>
              <p:ext uri="{D42A27DB-BD31-4B8C-83A1-F6EECF244321}">
                <p14:modId xmlns:p14="http://schemas.microsoft.com/office/powerpoint/2010/main" val="619174728"/>
              </p:ext>
            </p:extLst>
          </p:nvPr>
        </p:nvGraphicFramePr>
        <p:xfrm>
          <a:off x="5128980" y="4181629"/>
          <a:ext cx="3573444" cy="2076805"/>
        </p:xfrm>
        <a:graphic>
          <a:graphicData uri="http://schemas.openxmlformats.org/presentationml/2006/ole">
            <mc:AlternateContent xmlns:mc="http://schemas.openxmlformats.org/markup-compatibility/2006">
              <mc:Choice xmlns:v="urn:schemas-microsoft-com:vml" Requires="v">
                <p:oleObj spid="_x0000_s1041" name="Diagramm" r:id="rId7" imgW="9239357" imgH="5753100" progId="Excel.Chart.8">
                  <p:embed followColorScheme="full"/>
                </p:oleObj>
              </mc:Choice>
              <mc:Fallback>
                <p:oleObj name="Diagramm" r:id="rId7" imgW="9239357" imgH="5753100" progId="Excel.Chart.8">
                  <p:embed followColorScheme="full"/>
                  <p:pic>
                    <p:nvPicPr>
                      <p:cNvPr id="0" name=""/>
                      <p:cNvPicPr>
                        <a:picLocks noChangeAspect="1" noChangeArrowheads="1"/>
                      </p:cNvPicPr>
                      <p:nvPr/>
                    </p:nvPicPr>
                    <p:blipFill>
                      <a:blip r:embed="rId8"/>
                      <a:srcRect/>
                      <a:stretch>
                        <a:fillRect/>
                      </a:stretch>
                    </p:blipFill>
                    <p:spPr bwMode="auto">
                      <a:xfrm>
                        <a:off x="5128980" y="4181629"/>
                        <a:ext cx="3573444" cy="2076805"/>
                      </a:xfrm>
                      <a:prstGeom prst="rect">
                        <a:avLst/>
                      </a:prstGeom>
                      <a:noFill/>
                      <a:ln>
                        <a:noFill/>
                      </a:ln>
                      <a:effectLst/>
                    </p:spPr>
                  </p:pic>
                </p:oleObj>
              </mc:Fallback>
            </mc:AlternateContent>
          </a:graphicData>
        </a:graphic>
      </p:graphicFrame>
      <p:sp>
        <p:nvSpPr>
          <p:cNvPr id="10" name="Titel 1"/>
          <p:cNvSpPr>
            <a:spLocks noGrp="1"/>
          </p:cNvSpPr>
          <p:nvPr>
            <p:ph type="title"/>
          </p:nvPr>
        </p:nvSpPr>
        <p:spPr>
          <a:xfrm>
            <a:off x="1524000" y="590968"/>
            <a:ext cx="5181600" cy="707886"/>
          </a:xfrm>
        </p:spPr>
        <p:txBody>
          <a:bodyPr/>
          <a:lstStyle/>
          <a:p>
            <a:r>
              <a:rPr lang="de-DE" b="1" dirty="0"/>
              <a:t>I.   Ausgangslage</a:t>
            </a:r>
            <a:br>
              <a:rPr lang="de-DE" b="1" dirty="0"/>
            </a:br>
            <a:r>
              <a:rPr lang="de-DE" b="1" dirty="0"/>
              <a:t>a) Demographische Entwicklung</a:t>
            </a:r>
          </a:p>
        </p:txBody>
      </p:sp>
    </p:spTree>
    <p:extLst>
      <p:ext uri="{BB962C8B-B14F-4D97-AF65-F5344CB8AC3E}">
        <p14:creationId xmlns:p14="http://schemas.microsoft.com/office/powerpoint/2010/main" val="1421875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4"/>
          <p:cNvSpPr txBox="1">
            <a:spLocks/>
          </p:cNvSpPr>
          <p:nvPr/>
        </p:nvSpPr>
        <p:spPr>
          <a:xfrm>
            <a:off x="1037591" y="1677301"/>
            <a:ext cx="7415783" cy="363113"/>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lvl="2">
              <a:lnSpc>
                <a:spcPct val="150000"/>
              </a:lnSpc>
            </a:pPr>
            <a:r>
              <a:rPr lang="de-DE" kern="0" dirty="0">
                <a:solidFill>
                  <a:srgbClr val="244C62"/>
                </a:solidFill>
                <a:latin typeface="Arial Narrow"/>
                <a:cs typeface="Arial Narrow"/>
              </a:rPr>
              <a:t>Rentenreformen seit 1992</a:t>
            </a:r>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354" r="4167" b="2107"/>
          <a:stretch/>
        </p:blipFill>
        <p:spPr bwMode="auto">
          <a:xfrm>
            <a:off x="762000" y="2143720"/>
            <a:ext cx="6617208" cy="40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Grafi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8201" y="1221953"/>
            <a:ext cx="2442240" cy="1367654"/>
          </a:xfrm>
          <a:prstGeom prst="rect">
            <a:avLst/>
          </a:prstGeom>
        </p:spPr>
      </p:pic>
      <p:sp>
        <p:nvSpPr>
          <p:cNvPr id="11" name="Titel 1"/>
          <p:cNvSpPr>
            <a:spLocks noGrp="1"/>
          </p:cNvSpPr>
          <p:nvPr>
            <p:ph type="title"/>
          </p:nvPr>
        </p:nvSpPr>
        <p:spPr>
          <a:xfrm>
            <a:off x="1524000" y="590968"/>
            <a:ext cx="5181600" cy="707886"/>
          </a:xfrm>
        </p:spPr>
        <p:txBody>
          <a:bodyPr/>
          <a:lstStyle/>
          <a:p>
            <a:r>
              <a:rPr lang="de-DE" b="1" dirty="0"/>
              <a:t>I.   Ausgangslage</a:t>
            </a:r>
            <a:br>
              <a:rPr lang="de-DE" b="1" dirty="0"/>
            </a:br>
            <a:r>
              <a:rPr lang="de-DE" b="1" dirty="0"/>
              <a:t>b) Rentenreformen</a:t>
            </a:r>
          </a:p>
        </p:txBody>
      </p:sp>
    </p:spTree>
    <p:extLst>
      <p:ext uri="{BB962C8B-B14F-4D97-AF65-F5344CB8AC3E}">
        <p14:creationId xmlns:p14="http://schemas.microsoft.com/office/powerpoint/2010/main" val="2805684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4"/>
          <p:cNvSpPr txBox="1">
            <a:spLocks/>
          </p:cNvSpPr>
          <p:nvPr/>
        </p:nvSpPr>
        <p:spPr>
          <a:xfrm>
            <a:off x="1037591" y="1677301"/>
            <a:ext cx="7415783" cy="402931"/>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lvl="2">
              <a:lnSpc>
                <a:spcPct val="150000"/>
              </a:lnSpc>
            </a:pPr>
            <a:r>
              <a:rPr lang="de-DE" sz="2000" b="1" kern="0" dirty="0">
                <a:solidFill>
                  <a:srgbClr val="244C62"/>
                </a:solidFill>
                <a:latin typeface="Arial Narrow"/>
                <a:cs typeface="Arial Narrow"/>
              </a:rPr>
              <a:t>Wichtigste Änderungen durch die Rentenreformen</a:t>
            </a:r>
          </a:p>
        </p:txBody>
      </p:sp>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201" y="1221953"/>
            <a:ext cx="2442240" cy="1367654"/>
          </a:xfrm>
          <a:prstGeom prst="rect">
            <a:avLst/>
          </a:prstGeom>
        </p:spPr>
      </p:pic>
      <p:sp>
        <p:nvSpPr>
          <p:cNvPr id="6" name="Textplatzhalter 4"/>
          <p:cNvSpPr txBox="1">
            <a:spLocks/>
          </p:cNvSpPr>
          <p:nvPr/>
        </p:nvSpPr>
        <p:spPr>
          <a:xfrm>
            <a:off x="1384600" y="2534164"/>
            <a:ext cx="6726128" cy="3508653"/>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342900" indent="-342900">
              <a:buFont typeface="Wingdings" panose="05000000000000000000" pitchFamily="2" charset="2"/>
              <a:buChar char="Ø"/>
            </a:pPr>
            <a:r>
              <a:rPr lang="de-DE" kern="0" dirty="0">
                <a:solidFill>
                  <a:srgbClr val="244C62"/>
                </a:solidFill>
                <a:latin typeface="Arial Narrow" panose="020B0606020202030204" pitchFamily="34" charset="0"/>
              </a:rPr>
              <a:t>Eingriffe beim </a:t>
            </a:r>
            <a:r>
              <a:rPr lang="de-DE" b="1" kern="0" dirty="0">
                <a:solidFill>
                  <a:srgbClr val="244C62"/>
                </a:solidFill>
                <a:latin typeface="Arial Narrow" panose="020B0606020202030204" pitchFamily="34" charset="0"/>
              </a:rPr>
              <a:t>Renteneintrittsalter </a:t>
            </a:r>
          </a:p>
          <a:p>
            <a:pPr marL="357188" lvl="1">
              <a:spcAft>
                <a:spcPts val="1200"/>
              </a:spcAft>
            </a:pPr>
            <a:r>
              <a:rPr lang="de-DE" i="1" kern="0" dirty="0">
                <a:solidFill>
                  <a:srgbClr val="244C62"/>
                </a:solidFill>
                <a:latin typeface="Arial Narrow" panose="020B0606020202030204" pitchFamily="34" charset="0"/>
              </a:rPr>
              <a:t>(durch Einführung von </a:t>
            </a:r>
            <a:r>
              <a:rPr lang="de-DE" b="1" i="1" kern="0" dirty="0">
                <a:solidFill>
                  <a:srgbClr val="244C62"/>
                </a:solidFill>
                <a:latin typeface="Arial Narrow" panose="020B0606020202030204" pitchFamily="34" charset="0"/>
              </a:rPr>
              <a:t>Abschlägen</a:t>
            </a:r>
            <a:r>
              <a:rPr lang="de-DE" i="1" kern="0" dirty="0">
                <a:solidFill>
                  <a:srgbClr val="244C62"/>
                </a:solidFill>
                <a:latin typeface="Arial Narrow" panose="020B0606020202030204" pitchFamily="34" charset="0"/>
              </a:rPr>
              <a:t> bei der Inanspruchnahme von vorzeitigen Altersrenten und stufenweise </a:t>
            </a:r>
            <a:r>
              <a:rPr lang="de-DE" b="1" i="1" kern="0" dirty="0">
                <a:solidFill>
                  <a:srgbClr val="244C62"/>
                </a:solidFill>
                <a:latin typeface="Arial Narrow" panose="020B0606020202030204" pitchFamily="34" charset="0"/>
              </a:rPr>
              <a:t>Anhebung</a:t>
            </a:r>
            <a:r>
              <a:rPr lang="de-DE" i="1" kern="0" dirty="0">
                <a:solidFill>
                  <a:srgbClr val="244C62"/>
                </a:solidFill>
                <a:latin typeface="Arial Narrow" panose="020B0606020202030204" pitchFamily="34" charset="0"/>
              </a:rPr>
              <a:t> der Regelaltersgrenze von 65 Jahren </a:t>
            </a:r>
            <a:r>
              <a:rPr lang="de-DE" b="1" i="1" kern="0" dirty="0">
                <a:solidFill>
                  <a:srgbClr val="244C62"/>
                </a:solidFill>
                <a:latin typeface="Arial Narrow" panose="020B0606020202030204" pitchFamily="34" charset="0"/>
              </a:rPr>
              <a:t>auf 67 Jahre</a:t>
            </a:r>
            <a:r>
              <a:rPr lang="de-DE" i="1" kern="0" dirty="0">
                <a:solidFill>
                  <a:srgbClr val="244C62"/>
                </a:solidFill>
                <a:latin typeface="Arial Narrow" panose="020B0606020202030204" pitchFamily="34" charset="0"/>
              </a:rPr>
              <a:t> beginnend mit dem Jahr 2012)</a:t>
            </a:r>
          </a:p>
          <a:p>
            <a:pPr marL="342900" indent="-342900">
              <a:buFont typeface="Wingdings" panose="05000000000000000000" pitchFamily="2" charset="2"/>
              <a:buChar char="Ø"/>
            </a:pPr>
            <a:r>
              <a:rPr lang="de-DE" kern="0" dirty="0">
                <a:solidFill>
                  <a:srgbClr val="244C62"/>
                </a:solidFill>
                <a:latin typeface="Arial Narrow" panose="020B0606020202030204" pitchFamily="34" charset="0"/>
              </a:rPr>
              <a:t>Eingriffe bei der </a:t>
            </a:r>
            <a:r>
              <a:rPr lang="de-DE" b="1" kern="0" dirty="0">
                <a:solidFill>
                  <a:srgbClr val="244C62"/>
                </a:solidFill>
                <a:latin typeface="Arial Narrow" panose="020B0606020202030204" pitchFamily="34" charset="0"/>
              </a:rPr>
              <a:t>Rentenhöhe </a:t>
            </a:r>
          </a:p>
          <a:p>
            <a:pPr marL="357188" lvl="1">
              <a:spcAft>
                <a:spcPts val="1200"/>
              </a:spcAft>
            </a:pPr>
            <a:r>
              <a:rPr lang="de-DE" i="1" kern="0" dirty="0">
                <a:solidFill>
                  <a:srgbClr val="244C62"/>
                </a:solidFill>
                <a:latin typeface="Arial Narrow" panose="020B0606020202030204" pitchFamily="34" charset="0"/>
              </a:rPr>
              <a:t>(z. B. geringere oder keine </a:t>
            </a:r>
            <a:r>
              <a:rPr lang="de-DE" b="1" i="1" kern="0" dirty="0">
                <a:solidFill>
                  <a:srgbClr val="244C62"/>
                </a:solidFill>
                <a:latin typeface="Arial Narrow" panose="020B0606020202030204" pitchFamily="34" charset="0"/>
              </a:rPr>
              <a:t>Bewertung</a:t>
            </a:r>
            <a:r>
              <a:rPr lang="de-DE" i="1" kern="0" dirty="0">
                <a:solidFill>
                  <a:srgbClr val="244C62"/>
                </a:solidFill>
                <a:latin typeface="Arial Narrow" panose="020B0606020202030204" pitchFamily="34" charset="0"/>
              </a:rPr>
              <a:t> von </a:t>
            </a:r>
            <a:r>
              <a:rPr lang="de-DE" b="1" i="1" kern="0" dirty="0">
                <a:solidFill>
                  <a:srgbClr val="244C62"/>
                </a:solidFill>
                <a:latin typeface="Arial Narrow" panose="020B0606020202030204" pitchFamily="34" charset="0"/>
              </a:rPr>
              <a:t>beitragsfreien Zeiten</a:t>
            </a:r>
            <a:r>
              <a:rPr lang="de-DE" i="1" kern="0" dirty="0">
                <a:solidFill>
                  <a:srgbClr val="244C62"/>
                </a:solidFill>
                <a:latin typeface="Arial Narrow" panose="020B0606020202030204" pitchFamily="34" charset="0"/>
              </a:rPr>
              <a:t>                                                     wie Zeiten der Schulausbildung)</a:t>
            </a:r>
          </a:p>
          <a:p>
            <a:pPr marL="342900" indent="-342900">
              <a:buFont typeface="Wingdings" panose="05000000000000000000" pitchFamily="2" charset="2"/>
              <a:buChar char="Ø"/>
            </a:pPr>
            <a:r>
              <a:rPr lang="de-DE" kern="0" dirty="0">
                <a:solidFill>
                  <a:srgbClr val="244C62"/>
                </a:solidFill>
                <a:latin typeface="Arial Narrow" panose="020B0606020202030204" pitchFamily="34" charset="0"/>
              </a:rPr>
              <a:t>Veränderungen bei der </a:t>
            </a:r>
            <a:r>
              <a:rPr lang="de-DE" b="1" kern="0" dirty="0">
                <a:solidFill>
                  <a:srgbClr val="244C62"/>
                </a:solidFill>
                <a:latin typeface="Arial Narrow" panose="020B0606020202030204" pitchFamily="34" charset="0"/>
              </a:rPr>
              <a:t>Rentenanpassung </a:t>
            </a:r>
          </a:p>
          <a:p>
            <a:pPr marL="357188" lvl="1">
              <a:spcAft>
                <a:spcPts val="1200"/>
              </a:spcAft>
            </a:pPr>
            <a:r>
              <a:rPr lang="de-DE" i="1" kern="0" dirty="0">
                <a:solidFill>
                  <a:srgbClr val="244C62"/>
                </a:solidFill>
                <a:latin typeface="Arial Narrow" panose="020B0606020202030204" pitchFamily="34" charset="0"/>
              </a:rPr>
              <a:t>(z.B. Einführung </a:t>
            </a:r>
            <a:r>
              <a:rPr lang="de-DE" b="1" i="1" kern="0" dirty="0">
                <a:solidFill>
                  <a:srgbClr val="244C62"/>
                </a:solidFill>
                <a:latin typeface="Arial Narrow" panose="020B0606020202030204" pitchFamily="34" charset="0"/>
              </a:rPr>
              <a:t>Nachhaltigkeitsfaktor</a:t>
            </a:r>
            <a:r>
              <a:rPr lang="de-DE" i="1" kern="0" dirty="0">
                <a:solidFill>
                  <a:srgbClr val="244C62"/>
                </a:solidFill>
                <a:latin typeface="Arial Narrow" panose="020B0606020202030204" pitchFamily="34" charset="0"/>
              </a:rPr>
              <a:t>, Umstellung auf                                 beitragspflichtige Entgelte statt Bruttolöhne)</a:t>
            </a:r>
          </a:p>
          <a:p>
            <a:pPr marL="342900" indent="-342900">
              <a:spcAft>
                <a:spcPts val="1200"/>
              </a:spcAft>
              <a:buFont typeface="Wingdings" panose="05000000000000000000" pitchFamily="2" charset="2"/>
              <a:buChar char="Ø"/>
            </a:pPr>
            <a:r>
              <a:rPr lang="de-DE" kern="0" dirty="0">
                <a:solidFill>
                  <a:srgbClr val="244C62"/>
                </a:solidFill>
                <a:latin typeface="Arial Narrow" panose="020B0606020202030204" pitchFamily="34" charset="0"/>
              </a:rPr>
              <a:t>Einführung der </a:t>
            </a:r>
            <a:r>
              <a:rPr lang="de-DE" b="1" kern="0" dirty="0">
                <a:solidFill>
                  <a:srgbClr val="244C62"/>
                </a:solidFill>
                <a:latin typeface="Arial Narrow" panose="020B0606020202030204" pitchFamily="34" charset="0"/>
              </a:rPr>
              <a:t>Riesterrente</a:t>
            </a:r>
            <a:r>
              <a:rPr lang="de-DE" kern="0" dirty="0">
                <a:solidFill>
                  <a:srgbClr val="244C62"/>
                </a:solidFill>
                <a:latin typeface="Arial Narrow" panose="020B0606020202030204" pitchFamily="34" charset="0"/>
              </a:rPr>
              <a:t> mit Absenkung des </a:t>
            </a:r>
            <a:r>
              <a:rPr lang="de-DE" b="1" kern="0" dirty="0">
                <a:solidFill>
                  <a:srgbClr val="244C62"/>
                </a:solidFill>
                <a:latin typeface="Arial Narrow" panose="020B0606020202030204" pitchFamily="34" charset="0"/>
              </a:rPr>
              <a:t>Rentenniveaus</a:t>
            </a:r>
          </a:p>
        </p:txBody>
      </p:sp>
      <p:sp>
        <p:nvSpPr>
          <p:cNvPr id="8" name="Titel 1"/>
          <p:cNvSpPr>
            <a:spLocks noGrp="1"/>
          </p:cNvSpPr>
          <p:nvPr>
            <p:ph type="title"/>
          </p:nvPr>
        </p:nvSpPr>
        <p:spPr>
          <a:xfrm>
            <a:off x="1524000" y="590968"/>
            <a:ext cx="5181600" cy="707886"/>
          </a:xfrm>
        </p:spPr>
        <p:txBody>
          <a:bodyPr/>
          <a:lstStyle/>
          <a:p>
            <a:r>
              <a:rPr lang="de-DE" b="1" dirty="0"/>
              <a:t>I.   Ausgangslage</a:t>
            </a:r>
            <a:br>
              <a:rPr lang="de-DE" b="1" dirty="0"/>
            </a:br>
            <a:r>
              <a:rPr lang="de-DE" b="1" dirty="0"/>
              <a:t>b) Rentenreformen</a:t>
            </a:r>
          </a:p>
        </p:txBody>
      </p:sp>
    </p:spTree>
    <p:extLst>
      <p:ext uri="{BB962C8B-B14F-4D97-AF65-F5344CB8AC3E}">
        <p14:creationId xmlns:p14="http://schemas.microsoft.com/office/powerpoint/2010/main" val="2605496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4"/>
          <p:cNvSpPr txBox="1">
            <a:spLocks/>
          </p:cNvSpPr>
          <p:nvPr/>
        </p:nvSpPr>
        <p:spPr>
          <a:xfrm>
            <a:off x="1037591" y="1677301"/>
            <a:ext cx="7415783" cy="402931"/>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lvl="2">
              <a:lnSpc>
                <a:spcPct val="150000"/>
              </a:lnSpc>
            </a:pPr>
            <a:r>
              <a:rPr lang="de-DE" sz="2000" b="1" kern="0" dirty="0">
                <a:solidFill>
                  <a:srgbClr val="244C62"/>
                </a:solidFill>
                <a:latin typeface="Arial Narrow"/>
                <a:cs typeface="Arial Narrow"/>
              </a:rPr>
              <a:t>Rentenversicherung ist aktuell gut aufgestellt</a:t>
            </a:r>
          </a:p>
        </p:txBody>
      </p:sp>
      <p:sp>
        <p:nvSpPr>
          <p:cNvPr id="6" name="Textplatzhalter 4"/>
          <p:cNvSpPr txBox="1">
            <a:spLocks/>
          </p:cNvSpPr>
          <p:nvPr/>
        </p:nvSpPr>
        <p:spPr>
          <a:xfrm>
            <a:off x="1384600" y="2534164"/>
            <a:ext cx="6726128" cy="3354765"/>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342900" indent="-342900">
              <a:buFont typeface="Wingdings" panose="05000000000000000000" pitchFamily="2" charset="2"/>
              <a:buChar char="Ø"/>
            </a:pPr>
            <a:r>
              <a:rPr lang="de-DE" kern="0" dirty="0">
                <a:solidFill>
                  <a:srgbClr val="244C62"/>
                </a:solidFill>
                <a:latin typeface="Arial Narrow" panose="020B0606020202030204" pitchFamily="34" charset="0"/>
              </a:rPr>
              <a:t>Rentenbezieher haben in den vergangenen 10 Jahren real hinzugewonnen</a:t>
            </a:r>
          </a:p>
          <a:p>
            <a:endParaRPr lang="de-DE" sz="1000" kern="0" dirty="0">
              <a:solidFill>
                <a:srgbClr val="244C62"/>
              </a:solidFill>
              <a:latin typeface="Arial Narrow" panose="020B0606020202030204" pitchFamily="34" charset="0"/>
            </a:endParaRPr>
          </a:p>
          <a:p>
            <a:pPr marL="800100" lvl="1" indent="-342900">
              <a:buFont typeface="Wingdings" panose="05000000000000000000" pitchFamily="2" charset="2"/>
              <a:buChar char="§"/>
            </a:pPr>
            <a:r>
              <a:rPr lang="de-DE" kern="0" dirty="0">
                <a:solidFill>
                  <a:srgbClr val="244C62"/>
                </a:solidFill>
                <a:latin typeface="Arial Narrow" panose="020B0606020202030204" pitchFamily="34" charset="0"/>
              </a:rPr>
              <a:t>Anstieg der Verbraucherpreise 2008 – 2017:	   + 11,0 %</a:t>
            </a:r>
          </a:p>
          <a:p>
            <a:pPr marL="800100" lvl="1" indent="-342900">
              <a:buFont typeface="Wingdings" panose="05000000000000000000" pitchFamily="2" charset="2"/>
              <a:buChar char="§"/>
            </a:pPr>
            <a:r>
              <a:rPr lang="de-DE" kern="0" dirty="0">
                <a:solidFill>
                  <a:srgbClr val="244C62"/>
                </a:solidFill>
                <a:latin typeface="Arial Narrow" panose="020B0606020202030204" pitchFamily="34" charset="0"/>
              </a:rPr>
              <a:t>Anstieg der Renten (alte Bundesländer):	   + 16,1 %</a:t>
            </a:r>
          </a:p>
          <a:p>
            <a:pPr marL="342900" indent="-342900">
              <a:buFont typeface="Wingdings" panose="05000000000000000000" pitchFamily="2" charset="2"/>
              <a:buChar char="Ø"/>
            </a:pPr>
            <a:endParaRPr lang="de-DE" kern="0" dirty="0">
              <a:solidFill>
                <a:srgbClr val="244C62"/>
              </a:solidFill>
              <a:latin typeface="Arial Narrow" panose="020B0606020202030204" pitchFamily="34" charset="0"/>
            </a:endParaRPr>
          </a:p>
          <a:p>
            <a:pPr marL="342900" indent="-342900">
              <a:buFont typeface="Wingdings" panose="05000000000000000000" pitchFamily="2" charset="2"/>
              <a:buChar char="Ø"/>
            </a:pPr>
            <a:r>
              <a:rPr lang="de-DE" kern="0" dirty="0">
                <a:solidFill>
                  <a:srgbClr val="244C62"/>
                </a:solidFill>
                <a:latin typeface="Arial Narrow" panose="020B0606020202030204" pitchFamily="34" charset="0"/>
              </a:rPr>
              <a:t>Aktuell gute Finanzsituation</a:t>
            </a:r>
          </a:p>
          <a:p>
            <a:endParaRPr lang="de-DE" sz="1000" kern="0" dirty="0">
              <a:solidFill>
                <a:srgbClr val="244C62"/>
              </a:solidFill>
              <a:latin typeface="Arial Narrow" panose="020B0606020202030204" pitchFamily="34" charset="0"/>
            </a:endParaRPr>
          </a:p>
          <a:p>
            <a:pPr marL="800100" lvl="1" indent="-342900">
              <a:buFont typeface="Wingdings" panose="05000000000000000000" pitchFamily="2" charset="2"/>
              <a:buChar char="§"/>
            </a:pPr>
            <a:r>
              <a:rPr lang="de-DE" kern="0" dirty="0">
                <a:solidFill>
                  <a:srgbClr val="244C62"/>
                </a:solidFill>
                <a:latin typeface="Arial Narrow" panose="020B0606020202030204" pitchFamily="34" charset="0"/>
              </a:rPr>
              <a:t>Aktueller Beitragssatz ist 2018 gesunken</a:t>
            </a:r>
          </a:p>
          <a:p>
            <a:pPr marL="800100" lvl="1" indent="-342900">
              <a:buFont typeface="Wingdings" panose="05000000000000000000" pitchFamily="2" charset="2"/>
              <a:buChar char="§"/>
            </a:pPr>
            <a:r>
              <a:rPr lang="de-DE" kern="0" dirty="0">
                <a:solidFill>
                  <a:srgbClr val="244C62"/>
                </a:solidFill>
                <a:latin typeface="Arial Narrow" panose="020B0606020202030204" pitchFamily="34" charset="0"/>
              </a:rPr>
              <a:t>Rentenniveau bleibt bis 2025 stabil (lt. Koalitionsvertrag vom 7.2.2018)</a:t>
            </a:r>
          </a:p>
          <a:p>
            <a:pPr marL="342900" indent="-342900">
              <a:buFont typeface="Wingdings" panose="05000000000000000000" pitchFamily="2" charset="2"/>
              <a:buChar char="Ø"/>
            </a:pPr>
            <a:endParaRPr lang="de-DE" kern="0" dirty="0">
              <a:solidFill>
                <a:srgbClr val="244C62"/>
              </a:solidFill>
              <a:latin typeface="Arial Narrow" panose="020B0606020202030204" pitchFamily="34" charset="0"/>
            </a:endParaRPr>
          </a:p>
          <a:p>
            <a:pPr marL="342900" indent="-342900">
              <a:buFont typeface="Wingdings" panose="05000000000000000000" pitchFamily="2" charset="2"/>
              <a:buChar char="Ø"/>
            </a:pPr>
            <a:r>
              <a:rPr lang="de-DE" b="1" kern="0" dirty="0">
                <a:solidFill>
                  <a:srgbClr val="244C62"/>
                </a:solidFill>
                <a:latin typeface="Arial Narrow" panose="020B0606020202030204" pitchFamily="34" charset="0"/>
              </a:rPr>
              <a:t>Aktuelle Situation ermöglicht es, losgelöst von kurzfristigem Krisenmanagement über eine sachgerechte Weiterentwicklung der Alterssicherung nachzudenken.</a:t>
            </a:r>
          </a:p>
        </p:txBody>
      </p:sp>
      <p:sp>
        <p:nvSpPr>
          <p:cNvPr id="7" name="Titel 1"/>
          <p:cNvSpPr>
            <a:spLocks noGrp="1"/>
          </p:cNvSpPr>
          <p:nvPr>
            <p:ph type="title"/>
          </p:nvPr>
        </p:nvSpPr>
        <p:spPr>
          <a:xfrm>
            <a:off x="1524000" y="590968"/>
            <a:ext cx="5181600" cy="707886"/>
          </a:xfrm>
        </p:spPr>
        <p:txBody>
          <a:bodyPr/>
          <a:lstStyle/>
          <a:p>
            <a:r>
              <a:rPr lang="de-DE" b="1" dirty="0"/>
              <a:t>I.   Ausgangslage</a:t>
            </a:r>
            <a:br>
              <a:rPr lang="de-DE" b="1" dirty="0"/>
            </a:br>
            <a:r>
              <a:rPr lang="de-DE" b="1" dirty="0"/>
              <a:t>c) Rentenversicherung aktuell</a:t>
            </a:r>
          </a:p>
        </p:txBody>
      </p:sp>
    </p:spTree>
    <p:extLst>
      <p:ext uri="{BB962C8B-B14F-4D97-AF65-F5344CB8AC3E}">
        <p14:creationId xmlns:p14="http://schemas.microsoft.com/office/powerpoint/2010/main" val="3917473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4"/>
          <p:cNvSpPr txBox="1">
            <a:spLocks/>
          </p:cNvSpPr>
          <p:nvPr/>
        </p:nvSpPr>
        <p:spPr>
          <a:xfrm>
            <a:off x="1037591" y="1677301"/>
            <a:ext cx="7415783" cy="402931"/>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lvl="2">
              <a:lnSpc>
                <a:spcPct val="150000"/>
              </a:lnSpc>
            </a:pPr>
            <a:r>
              <a:rPr lang="de-DE" sz="2000" b="1" kern="0" dirty="0">
                <a:solidFill>
                  <a:srgbClr val="244C62"/>
                </a:solidFill>
                <a:latin typeface="Arial Narrow"/>
                <a:cs typeface="Arial Narrow"/>
              </a:rPr>
              <a:t>…aber: Steigende Beitragssätze</a:t>
            </a:r>
          </a:p>
        </p:txBody>
      </p:sp>
      <p:sp>
        <p:nvSpPr>
          <p:cNvPr id="6" name="Textplatzhalter 4"/>
          <p:cNvSpPr txBox="1">
            <a:spLocks/>
          </p:cNvSpPr>
          <p:nvPr/>
        </p:nvSpPr>
        <p:spPr>
          <a:xfrm>
            <a:off x="1384600" y="2534164"/>
            <a:ext cx="6726128" cy="2492990"/>
          </a:xfrm>
          <a:prstGeom prst="rect">
            <a:avLst/>
          </a:prstGeom>
        </p:spPr>
        <p:txBody>
          <a:bodyPr wrap="square" lIns="0" tIns="0" rIns="0" bIns="0">
            <a:spAutoFit/>
          </a:bodyPr>
          <a:lstStyle>
            <a:lvl1pPr marL="0" eaLnBrk="1" hangingPunct="1">
              <a:defRPr sz="1800" b="0" i="0">
                <a:solidFill>
                  <a:srgbClr val="173C51"/>
                </a:solidFill>
                <a:latin typeface="Arial Narrow"/>
                <a:ea typeface="+mn-ea"/>
                <a:cs typeface="Arial Narrow"/>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de-DE" b="1" u="sng" kern="0" dirty="0">
                <a:solidFill>
                  <a:srgbClr val="244C62"/>
                </a:solidFill>
                <a:latin typeface="Arial Narrow" panose="020B0606020202030204" pitchFamily="34" charset="0"/>
              </a:rPr>
              <a:t>Steigende Beitragssätze ab 2023 in 3 SV-Zweigen:</a:t>
            </a:r>
          </a:p>
          <a:p>
            <a:endParaRPr lang="de-DE" b="1" kern="0" dirty="0">
              <a:solidFill>
                <a:srgbClr val="244C62"/>
              </a:solidFill>
              <a:latin typeface="Arial Narrow" panose="020B0606020202030204" pitchFamily="34" charset="0"/>
            </a:endParaRPr>
          </a:p>
          <a:p>
            <a:endParaRPr lang="de-DE" b="1" kern="0" dirty="0">
              <a:solidFill>
                <a:srgbClr val="244C62"/>
              </a:solidFill>
              <a:latin typeface="Arial Narrow" panose="020B0606020202030204" pitchFamily="34" charset="0"/>
            </a:endParaRPr>
          </a:p>
          <a:p>
            <a:r>
              <a:rPr lang="de-DE" b="1" kern="0" dirty="0">
                <a:solidFill>
                  <a:srgbClr val="244C62"/>
                </a:solidFill>
                <a:latin typeface="Arial Narrow" panose="020B0606020202030204" pitchFamily="34" charset="0"/>
              </a:rPr>
              <a:t>					2023        2031</a:t>
            </a:r>
          </a:p>
          <a:p>
            <a:r>
              <a:rPr lang="de-DE" b="1" kern="0" dirty="0">
                <a:solidFill>
                  <a:srgbClr val="244C62"/>
                </a:solidFill>
                <a:latin typeface="Arial Narrow" panose="020B0606020202030204" pitchFamily="34" charset="0"/>
              </a:rPr>
              <a:t>	 Rentenversicherung (2021/2022)	0,1    –     3,3    (21,9%)</a:t>
            </a:r>
          </a:p>
          <a:p>
            <a:r>
              <a:rPr lang="de-DE" b="1" kern="0" dirty="0">
                <a:solidFill>
                  <a:srgbClr val="244C62"/>
                </a:solidFill>
                <a:latin typeface="Arial Narrow" panose="020B0606020202030204" pitchFamily="34" charset="0"/>
              </a:rPr>
              <a:t>	 Krankenversicherung 		0,6    –     1,2</a:t>
            </a:r>
          </a:p>
          <a:p>
            <a:r>
              <a:rPr lang="de-DE" b="1" kern="0" dirty="0">
                <a:solidFill>
                  <a:srgbClr val="244C62"/>
                </a:solidFill>
                <a:latin typeface="Arial Narrow" panose="020B0606020202030204" pitchFamily="34" charset="0"/>
              </a:rPr>
              <a:t>	 Pflegeversicherung	                        	0,3    –     0,5      						________________</a:t>
            </a:r>
          </a:p>
          <a:p>
            <a:r>
              <a:rPr lang="de-DE" b="1" kern="0" dirty="0">
                <a:solidFill>
                  <a:srgbClr val="244C62"/>
                </a:solidFill>
                <a:latin typeface="Arial Narrow" panose="020B0606020202030204" pitchFamily="34" charset="0"/>
              </a:rPr>
              <a:t>					1,0    –     5,0</a:t>
            </a:r>
          </a:p>
        </p:txBody>
      </p:sp>
      <p:sp>
        <p:nvSpPr>
          <p:cNvPr id="7" name="Titel 1"/>
          <p:cNvSpPr>
            <a:spLocks noGrp="1"/>
          </p:cNvSpPr>
          <p:nvPr>
            <p:ph type="title"/>
          </p:nvPr>
        </p:nvSpPr>
        <p:spPr>
          <a:xfrm>
            <a:off x="1524000" y="590968"/>
            <a:ext cx="5181600" cy="707886"/>
          </a:xfrm>
        </p:spPr>
        <p:txBody>
          <a:bodyPr/>
          <a:lstStyle/>
          <a:p>
            <a:r>
              <a:rPr lang="de-DE" b="1" dirty="0"/>
              <a:t>I.   Ausgangslage</a:t>
            </a:r>
            <a:br>
              <a:rPr lang="de-DE" b="1" dirty="0"/>
            </a:br>
            <a:r>
              <a:rPr lang="de-DE" b="1" dirty="0"/>
              <a:t>c) Rentenversicherung aktuell</a:t>
            </a:r>
          </a:p>
        </p:txBody>
      </p:sp>
    </p:spTree>
    <p:extLst>
      <p:ext uri="{BB962C8B-B14F-4D97-AF65-F5344CB8AC3E}">
        <p14:creationId xmlns:p14="http://schemas.microsoft.com/office/powerpoint/2010/main" val="208796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73C5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Vortrag Umweltrecht Franziska Semper</Template>
  <TotalTime>0</TotalTime>
  <Words>2492</Words>
  <Application>Microsoft Office PowerPoint</Application>
  <PresentationFormat>Bildschirmpräsentation (4:3)</PresentationFormat>
  <Paragraphs>355</Paragraphs>
  <Slides>48</Slides>
  <Notes>48</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48</vt:i4>
      </vt:variant>
    </vt:vector>
  </HeadingPairs>
  <TitlesOfParts>
    <vt:vector size="54" baseType="lpstr">
      <vt:lpstr>Arial</vt:lpstr>
      <vt:lpstr>Arial Narrow</vt:lpstr>
      <vt:lpstr>Calibri</vt:lpstr>
      <vt:lpstr>Wingdings</vt:lpstr>
      <vt:lpstr>Office Theme</vt:lpstr>
      <vt:lpstr>Diagramm</vt:lpstr>
      <vt:lpstr>PowerPoint-Präsentation</vt:lpstr>
      <vt:lpstr>PowerPoint-Präsentation</vt:lpstr>
      <vt:lpstr>PowerPoint-Präsentation</vt:lpstr>
      <vt:lpstr>I.   Ausgangslage a) Demographische Entwicklung</vt:lpstr>
      <vt:lpstr>I.   Ausgangslage a) Demographische Entwicklung</vt:lpstr>
      <vt:lpstr>I.   Ausgangslage b) Rentenreformen</vt:lpstr>
      <vt:lpstr>I.   Ausgangslage b) Rentenreformen</vt:lpstr>
      <vt:lpstr>I.   Ausgangslage c) Rentenversicherung aktuell</vt:lpstr>
      <vt:lpstr>I.   Ausgangslage c) Rentenversicherung aktuell</vt:lpstr>
      <vt:lpstr>I.   Ausgangslage d) Jetzige und zukünftige Probleme</vt:lpstr>
      <vt:lpstr>I.   Ausgangslage d) Jetzige und zukünftige Probleme</vt:lpstr>
      <vt:lpstr>I.   Ausgangslage d) Jetzige und zukünftige Probleme</vt:lpstr>
      <vt:lpstr>I.   Ausgangslage d) Jetzige und zukünftige Probleme</vt:lpstr>
      <vt:lpstr>I.   Ausgangslage d) Jetzige und zukünftige Probleme</vt:lpstr>
      <vt:lpstr>I.   Ausgangslage d) Jetzige und zukünftige Probleme</vt:lpstr>
      <vt:lpstr>I.   Ausgangslage d) Jetzige und zukünftige Probleme</vt:lpstr>
      <vt:lpstr>I.   Ausgangslage d) Jetzige und zukünftige Probleme</vt:lpstr>
      <vt:lpstr>I.   Ausgangslage e) Ergebnis des Faktenchecks</vt:lpstr>
      <vt:lpstr>I.   Ausgangslage   </vt:lpstr>
      <vt:lpstr>I.   Ausgangslage </vt:lpstr>
      <vt:lpstr>I.   Ausgangslage </vt:lpstr>
      <vt:lpstr>PowerPoint-Präsentation</vt:lpstr>
      <vt:lpstr>II.   Reaktion des Gesetzgebers:       Verkündete Gesetze</vt:lpstr>
      <vt:lpstr>II.   Reaktion des Gesetzgebers:       Verkündete Gesetze</vt:lpstr>
      <vt:lpstr>II.   Reaktion des Gesetzgebers:       Verkündete Gesetze</vt:lpstr>
      <vt:lpstr>II.   Reaktion des Gesetzgebers:       Verkündete Gesetze</vt:lpstr>
      <vt:lpstr>II.   Reaktion des Gesetzgebers:       Verkündete Gesetze</vt:lpstr>
      <vt:lpstr>II.   Reaktion des Gesetzgebers:       Verkündete Gesetze</vt:lpstr>
      <vt:lpstr>II.   Reaktion des Gesetzgebers:       Bearbeitung der Problemfelder</vt:lpstr>
      <vt:lpstr>PowerPoint-Präsentation</vt:lpstr>
      <vt:lpstr>III.  Vorhaben laut Koalitionsvertrag       für die 19. Legislaturperiode</vt:lpstr>
      <vt:lpstr>III.  Vorhaben laut Koalitionsvertrag       für die 19. Legislaturperiode</vt:lpstr>
      <vt:lpstr>III.  Vorhaben laut Koalitionsvertrag       für die 19. Legislaturperiode</vt:lpstr>
      <vt:lpstr>III.  Vorhaben laut Koalitionsvertrag       für die 19. Legislaturperiode</vt:lpstr>
      <vt:lpstr>III.  Vorhaben laut Koalitionsvertrag       für die 19. Legislaturperiode</vt:lpstr>
      <vt:lpstr>III.  Vorhaben laut Koalitionsvertrag       für die 19. Legislaturperiode</vt:lpstr>
      <vt:lpstr>III.  Vorhaben laut Koalitionsvertrag       für die 19. Legislaturperiode</vt:lpstr>
      <vt:lpstr>III.  Vorhaben laut Koalitionsvertrag       für die 19. Legislaturperiode</vt:lpstr>
      <vt:lpstr>III.  Vorhaben laut Koalitionsvertrag       für die 19. Legislaturperiode</vt:lpstr>
      <vt:lpstr>III.  Vorhaben laut Koalitionsvertrag       für die 19. Legislaturperiode</vt:lpstr>
      <vt:lpstr>III.  Vorhaben laut Koalitionsvertrag       für die 19. Legislaturperiode</vt:lpstr>
      <vt:lpstr>III.  Vorhaben laut Koalitionsvertrag       für die 19. Legislaturperiode</vt:lpstr>
      <vt:lpstr>III.  Vorhaben laut Koalitionsvertrag:       Bearbeitung der Problemfelder</vt:lpstr>
      <vt:lpstr>PowerPoint-Präsentation</vt:lpstr>
      <vt:lpstr>IV.  Schlussworte</vt:lpstr>
      <vt:lpstr>IV.  Schlussworte</vt:lpstr>
      <vt:lpstr>IV.  Schlussworte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Franziska Semper</dc:creator>
  <cp:lastModifiedBy>Holger Wnuk</cp:lastModifiedBy>
  <cp:revision>253</cp:revision>
  <cp:lastPrinted>2018-04-03T07:27:47Z</cp:lastPrinted>
  <dcterms:created xsi:type="dcterms:W3CDTF">2016-10-12T07:41:56Z</dcterms:created>
  <dcterms:modified xsi:type="dcterms:W3CDTF">2019-10-29T19:46:25Z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2015-10-22T00:00:00Z</vt:filetime>
  </property>
  <property fmtid="{D5CDD505-2E9C-101B-9397-08002B2CF9AE}" pid="3" name="LastSaved">
    <vt:filetime>2015-10-23T00:00:00Z</vt:filetime>
  </property>
</Properties>
</file>